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2"/>
  </p:notesMasterIdLst>
  <p:handoutMasterIdLst>
    <p:handoutMasterId r:id="rId23"/>
  </p:handoutMasterIdLst>
  <p:sldIdLst>
    <p:sldId id="375" r:id="rId5"/>
    <p:sldId id="808" r:id="rId6"/>
    <p:sldId id="383" r:id="rId7"/>
    <p:sldId id="795" r:id="rId8"/>
    <p:sldId id="497" r:id="rId9"/>
    <p:sldId id="680" r:id="rId10"/>
    <p:sldId id="796" r:id="rId11"/>
    <p:sldId id="793" r:id="rId12"/>
    <p:sldId id="789" r:id="rId13"/>
    <p:sldId id="782" r:id="rId14"/>
    <p:sldId id="785" r:id="rId15"/>
    <p:sldId id="801" r:id="rId16"/>
    <p:sldId id="807" r:id="rId17"/>
    <p:sldId id="799" r:id="rId18"/>
    <p:sldId id="798" r:id="rId19"/>
    <p:sldId id="784" r:id="rId20"/>
    <p:sldId id="386" r:id="rId21"/>
  </p:sldIdLst>
  <p:sldSz cx="9144000" cy="5143500" type="screen16x9"/>
  <p:notesSz cx="6797675" cy="9926638"/>
  <p:defaultTextStyle>
    <a:defPPr>
      <a:defRPr lang="en-US"/>
    </a:defPPr>
    <a:lvl1pPr marL="0" algn="l" defTabSz="913629" rtl="0" eaLnBrk="1" latinLnBrk="0" hangingPunct="1">
      <a:defRPr sz="1800" kern="1200">
        <a:solidFill>
          <a:schemeClr val="tx1"/>
        </a:solidFill>
        <a:latin typeface="+mn-lt"/>
        <a:ea typeface="+mn-ea"/>
        <a:cs typeface="+mn-cs"/>
      </a:defRPr>
    </a:lvl1pPr>
    <a:lvl2pPr marL="456814" algn="l" defTabSz="913629" rtl="0" eaLnBrk="1" latinLnBrk="0" hangingPunct="1">
      <a:defRPr sz="1800" kern="1200">
        <a:solidFill>
          <a:schemeClr val="tx1"/>
        </a:solidFill>
        <a:latin typeface="+mn-lt"/>
        <a:ea typeface="+mn-ea"/>
        <a:cs typeface="+mn-cs"/>
      </a:defRPr>
    </a:lvl2pPr>
    <a:lvl3pPr marL="913629" algn="l" defTabSz="913629" rtl="0" eaLnBrk="1" latinLnBrk="0" hangingPunct="1">
      <a:defRPr sz="1800" kern="1200">
        <a:solidFill>
          <a:schemeClr val="tx1"/>
        </a:solidFill>
        <a:latin typeface="+mn-lt"/>
        <a:ea typeface="+mn-ea"/>
        <a:cs typeface="+mn-cs"/>
      </a:defRPr>
    </a:lvl3pPr>
    <a:lvl4pPr marL="1370444" algn="l" defTabSz="913629" rtl="0" eaLnBrk="1" latinLnBrk="0" hangingPunct="1">
      <a:defRPr sz="1800" kern="1200">
        <a:solidFill>
          <a:schemeClr val="tx1"/>
        </a:solidFill>
        <a:latin typeface="+mn-lt"/>
        <a:ea typeface="+mn-ea"/>
        <a:cs typeface="+mn-cs"/>
      </a:defRPr>
    </a:lvl4pPr>
    <a:lvl5pPr marL="1827256" algn="l" defTabSz="913629" rtl="0" eaLnBrk="1" latinLnBrk="0" hangingPunct="1">
      <a:defRPr sz="1800" kern="1200">
        <a:solidFill>
          <a:schemeClr val="tx1"/>
        </a:solidFill>
        <a:latin typeface="+mn-lt"/>
        <a:ea typeface="+mn-ea"/>
        <a:cs typeface="+mn-cs"/>
      </a:defRPr>
    </a:lvl5pPr>
    <a:lvl6pPr marL="2284073" algn="l" defTabSz="913629" rtl="0" eaLnBrk="1" latinLnBrk="0" hangingPunct="1">
      <a:defRPr sz="1800" kern="1200">
        <a:solidFill>
          <a:schemeClr val="tx1"/>
        </a:solidFill>
        <a:latin typeface="+mn-lt"/>
        <a:ea typeface="+mn-ea"/>
        <a:cs typeface="+mn-cs"/>
      </a:defRPr>
    </a:lvl6pPr>
    <a:lvl7pPr marL="2740887" algn="l" defTabSz="913629" rtl="0" eaLnBrk="1" latinLnBrk="0" hangingPunct="1">
      <a:defRPr sz="1800" kern="1200">
        <a:solidFill>
          <a:schemeClr val="tx1"/>
        </a:solidFill>
        <a:latin typeface="+mn-lt"/>
        <a:ea typeface="+mn-ea"/>
        <a:cs typeface="+mn-cs"/>
      </a:defRPr>
    </a:lvl7pPr>
    <a:lvl8pPr marL="3197700" algn="l" defTabSz="913629" rtl="0" eaLnBrk="1" latinLnBrk="0" hangingPunct="1">
      <a:defRPr sz="1800" kern="1200">
        <a:solidFill>
          <a:schemeClr val="tx1"/>
        </a:solidFill>
        <a:latin typeface="+mn-lt"/>
        <a:ea typeface="+mn-ea"/>
        <a:cs typeface="+mn-cs"/>
      </a:defRPr>
    </a:lvl8pPr>
    <a:lvl9pPr marL="3654514" algn="l" defTabSz="91362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p15:clr>
            <a:srgbClr val="A4A3A4"/>
          </p15:clr>
        </p15:guide>
        <p15:guide id="2" pos="240">
          <p15:clr>
            <a:srgbClr val="A4A3A4"/>
          </p15:clr>
        </p15:guide>
        <p15:guide id="3" pos="3024">
          <p15:clr>
            <a:srgbClr val="A4A3A4"/>
          </p15:clr>
        </p15:guide>
        <p15:guide id="4" pos="2832">
          <p15:clr>
            <a:srgbClr val="A4A3A4"/>
          </p15:clr>
        </p15:guide>
        <p15:guide id="5" pos="5520">
          <p15:clr>
            <a:srgbClr val="A4A3A4"/>
          </p15:clr>
        </p15:guide>
        <p15:guide id="6" pos="2880">
          <p15:clr>
            <a:srgbClr val="A4A3A4"/>
          </p15:clr>
        </p15:guide>
        <p15:guide id="7" orient="horz" pos="2304">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0A3A"/>
    <a:srgbClr val="E7221E"/>
    <a:srgbClr val="F0F0F0"/>
    <a:srgbClr val="231F20"/>
    <a:srgbClr val="000000"/>
    <a:srgbClr val="3DCB29"/>
    <a:srgbClr val="FFFFFF"/>
    <a:srgbClr val="008000"/>
    <a:srgbClr val="3C3C3C"/>
    <a:srgbClr val="B50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15" autoAdjust="0"/>
    <p:restoredTop sz="56977" autoAdjust="0"/>
  </p:normalViewPr>
  <p:slideViewPr>
    <p:cSldViewPr showGuides="1">
      <p:cViewPr varScale="1">
        <p:scale>
          <a:sx n="47" d="100"/>
          <a:sy n="47" d="100"/>
        </p:scale>
        <p:origin x="1292" y="48"/>
      </p:cViewPr>
      <p:guideLst>
        <p:guide orient="horz" pos="3072"/>
        <p:guide pos="240"/>
        <p:guide pos="3024"/>
        <p:guide pos="2832"/>
        <p:guide pos="5520"/>
        <p:guide pos="2880"/>
        <p:guide orient="horz" pos="2304"/>
      </p:guideLst>
    </p:cSldViewPr>
  </p:slideViewPr>
  <p:outlineViewPr>
    <p:cViewPr>
      <p:scale>
        <a:sx n="33" d="100"/>
        <a:sy n="33" d="100"/>
      </p:scale>
      <p:origin x="0" y="10312"/>
    </p:cViewPr>
  </p:outlineViewPr>
  <p:notesTextViewPr>
    <p:cViewPr>
      <p:scale>
        <a:sx n="3" d="2"/>
        <a:sy n="3" d="2"/>
      </p:scale>
      <p:origin x="0" y="0"/>
    </p:cViewPr>
  </p:notesTextViewPr>
  <p:sorterViewPr>
    <p:cViewPr varScale="1">
      <p:scale>
        <a:sx n="1" d="1"/>
        <a:sy n="1" d="1"/>
      </p:scale>
      <p:origin x="0" y="0"/>
    </p:cViewPr>
  </p:sorterViewPr>
  <p:notesViewPr>
    <p:cSldViewPr>
      <p:cViewPr>
        <p:scale>
          <a:sx n="249" d="100"/>
          <a:sy n="249" d="100"/>
        </p:scale>
        <p:origin x="0" y="-408"/>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C0AF6F3-739F-7246-8ACE-601ADD5E9F33}" type="datetimeFigureOut">
              <a:rPr lang="en-US" smtClean="0"/>
              <a:t>11/7/2023</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0FFFB3E1-B1A4-D74B-A68C-02753B2DA227}" type="slidenum">
              <a:rPr lang="en-US" smtClean="0"/>
              <a:t>‹#›</a:t>
            </a:fld>
            <a:endParaRPr lang="en-US" dirty="0"/>
          </a:p>
        </p:txBody>
      </p:sp>
    </p:spTree>
    <p:extLst>
      <p:ext uri="{BB962C8B-B14F-4D97-AF65-F5344CB8AC3E}">
        <p14:creationId xmlns:p14="http://schemas.microsoft.com/office/powerpoint/2010/main" val="6844182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156D9EC-17C2-4237-BE66-C2FA91807A35}" type="datetimeFigureOut">
              <a:rPr lang="en-GB" smtClean="0"/>
              <a:t>07/11/2023</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FE2FBE0-143B-4E75-94EA-8B0FD21518BC}" type="slidenum">
              <a:rPr lang="en-GB" smtClean="0"/>
              <a:t>‹#›</a:t>
            </a:fld>
            <a:endParaRPr lang="en-GB" dirty="0"/>
          </a:p>
        </p:txBody>
      </p:sp>
    </p:spTree>
    <p:extLst>
      <p:ext uri="{BB962C8B-B14F-4D97-AF65-F5344CB8AC3E}">
        <p14:creationId xmlns:p14="http://schemas.microsoft.com/office/powerpoint/2010/main" val="992559311"/>
      </p:ext>
    </p:extLst>
  </p:cSld>
  <p:clrMap bg1="lt1" tx1="dk1" bg2="lt2" tx2="dk2" accent1="accent1" accent2="accent2" accent3="accent3" accent4="accent4" accent5="accent5" accent6="accent6" hlink="hlink" folHlink="folHlink"/>
  <p:hf hdr="0" ftr="0" dt="0"/>
  <p:notesStyle>
    <a:lvl1pPr marL="0" algn="l" defTabSz="913629" rtl="0" eaLnBrk="1" latinLnBrk="0" hangingPunct="1">
      <a:defRPr sz="1200" kern="1200">
        <a:solidFill>
          <a:schemeClr val="tx1"/>
        </a:solidFill>
        <a:latin typeface="+mn-lt"/>
        <a:ea typeface="+mn-ea"/>
        <a:cs typeface="+mn-cs"/>
      </a:defRPr>
    </a:lvl1pPr>
    <a:lvl2pPr marL="456814" algn="l" defTabSz="913629" rtl="0" eaLnBrk="1" latinLnBrk="0" hangingPunct="1">
      <a:defRPr sz="1200" kern="1200">
        <a:solidFill>
          <a:schemeClr val="tx1"/>
        </a:solidFill>
        <a:latin typeface="+mn-lt"/>
        <a:ea typeface="+mn-ea"/>
        <a:cs typeface="+mn-cs"/>
      </a:defRPr>
    </a:lvl2pPr>
    <a:lvl3pPr marL="913629" algn="l" defTabSz="913629" rtl="0" eaLnBrk="1" latinLnBrk="0" hangingPunct="1">
      <a:defRPr sz="1200" kern="1200">
        <a:solidFill>
          <a:schemeClr val="tx1"/>
        </a:solidFill>
        <a:latin typeface="+mn-lt"/>
        <a:ea typeface="+mn-ea"/>
        <a:cs typeface="+mn-cs"/>
      </a:defRPr>
    </a:lvl3pPr>
    <a:lvl4pPr marL="1370444" algn="l" defTabSz="913629" rtl="0" eaLnBrk="1" latinLnBrk="0" hangingPunct="1">
      <a:defRPr sz="1200" kern="1200">
        <a:solidFill>
          <a:schemeClr val="tx1"/>
        </a:solidFill>
        <a:latin typeface="+mn-lt"/>
        <a:ea typeface="+mn-ea"/>
        <a:cs typeface="+mn-cs"/>
      </a:defRPr>
    </a:lvl4pPr>
    <a:lvl5pPr marL="1827256" algn="l" defTabSz="913629" rtl="0" eaLnBrk="1" latinLnBrk="0" hangingPunct="1">
      <a:defRPr sz="1200" kern="1200">
        <a:solidFill>
          <a:schemeClr val="tx1"/>
        </a:solidFill>
        <a:latin typeface="+mn-lt"/>
        <a:ea typeface="+mn-ea"/>
        <a:cs typeface="+mn-cs"/>
      </a:defRPr>
    </a:lvl5pPr>
    <a:lvl6pPr marL="2284073" algn="l" defTabSz="913629" rtl="0" eaLnBrk="1" latinLnBrk="0" hangingPunct="1">
      <a:defRPr sz="1200" kern="1200">
        <a:solidFill>
          <a:schemeClr val="tx1"/>
        </a:solidFill>
        <a:latin typeface="+mn-lt"/>
        <a:ea typeface="+mn-ea"/>
        <a:cs typeface="+mn-cs"/>
      </a:defRPr>
    </a:lvl6pPr>
    <a:lvl7pPr marL="2740887" algn="l" defTabSz="913629" rtl="0" eaLnBrk="1" latinLnBrk="0" hangingPunct="1">
      <a:defRPr sz="1200" kern="1200">
        <a:solidFill>
          <a:schemeClr val="tx1"/>
        </a:solidFill>
        <a:latin typeface="+mn-lt"/>
        <a:ea typeface="+mn-ea"/>
        <a:cs typeface="+mn-cs"/>
      </a:defRPr>
    </a:lvl7pPr>
    <a:lvl8pPr marL="3197700" algn="l" defTabSz="913629" rtl="0" eaLnBrk="1" latinLnBrk="0" hangingPunct="1">
      <a:defRPr sz="1200" kern="1200">
        <a:solidFill>
          <a:schemeClr val="tx1"/>
        </a:solidFill>
        <a:latin typeface="+mn-lt"/>
        <a:ea typeface="+mn-ea"/>
        <a:cs typeface="+mn-cs"/>
      </a:defRPr>
    </a:lvl8pPr>
    <a:lvl9pPr marL="3654514" algn="l" defTabSz="91362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FE2FBE0-143B-4E75-94EA-8B0FD21518BC}" type="slidenum">
              <a:rPr lang="en-GB" smtClean="0"/>
              <a:t>1</a:t>
            </a:fld>
            <a:endParaRPr lang="en-GB"/>
          </a:p>
        </p:txBody>
      </p:sp>
    </p:spTree>
    <p:extLst>
      <p:ext uri="{BB962C8B-B14F-4D97-AF65-F5344CB8AC3E}">
        <p14:creationId xmlns:p14="http://schemas.microsoft.com/office/powerpoint/2010/main" val="1990940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629" rtl="0" eaLnBrk="1" fontAlgn="auto" latinLnBrk="0" hangingPunct="1">
              <a:lnSpc>
                <a:spcPct val="100000"/>
              </a:lnSpc>
              <a:spcBef>
                <a:spcPts val="0"/>
              </a:spcBef>
              <a:spcAft>
                <a:spcPts val="0"/>
              </a:spcAft>
              <a:buClrTx/>
              <a:buSzTx/>
              <a:buFontTx/>
              <a:buNone/>
              <a:tabLst/>
              <a:defRPr/>
            </a:pPr>
            <a:fld id="{BFE2FBE0-143B-4E75-94EA-8B0FD21518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29"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43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629" rtl="0" eaLnBrk="1" fontAlgn="auto" latinLnBrk="0" hangingPunct="1">
              <a:lnSpc>
                <a:spcPct val="100000"/>
              </a:lnSpc>
              <a:spcBef>
                <a:spcPts val="0"/>
              </a:spcBef>
              <a:spcAft>
                <a:spcPts val="0"/>
              </a:spcAft>
              <a:buClrTx/>
              <a:buSzTx/>
              <a:buFontTx/>
              <a:buNone/>
              <a:tabLst/>
              <a:defRPr/>
            </a:pPr>
            <a:fld id="{BFE2FBE0-143B-4E75-94EA-8B0FD21518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29"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69737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629" rtl="0" eaLnBrk="1" fontAlgn="auto" latinLnBrk="0" hangingPunct="1">
              <a:lnSpc>
                <a:spcPct val="100000"/>
              </a:lnSpc>
              <a:spcBef>
                <a:spcPts val="0"/>
              </a:spcBef>
              <a:spcAft>
                <a:spcPts val="0"/>
              </a:spcAft>
              <a:buClrTx/>
              <a:buSzTx/>
              <a:buFontTx/>
              <a:buNone/>
              <a:tabLst/>
              <a:defRPr/>
            </a:pPr>
            <a:fld id="{BFE2FBE0-143B-4E75-94EA-8B0FD21518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29"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7588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629" rtl="0" eaLnBrk="1" fontAlgn="auto" latinLnBrk="0" hangingPunct="1">
              <a:lnSpc>
                <a:spcPct val="100000"/>
              </a:lnSpc>
              <a:spcBef>
                <a:spcPts val="0"/>
              </a:spcBef>
              <a:spcAft>
                <a:spcPts val="0"/>
              </a:spcAft>
              <a:buClrTx/>
              <a:buSzTx/>
              <a:buFontTx/>
              <a:buNone/>
              <a:tabLst/>
              <a:defRPr/>
            </a:pPr>
            <a:fld id="{BFE2FBE0-143B-4E75-94EA-8B0FD21518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29"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6374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629" rtl="0" eaLnBrk="1" fontAlgn="auto" latinLnBrk="0" hangingPunct="1">
              <a:lnSpc>
                <a:spcPct val="100000"/>
              </a:lnSpc>
              <a:spcBef>
                <a:spcPts val="0"/>
              </a:spcBef>
              <a:spcAft>
                <a:spcPts val="0"/>
              </a:spcAft>
              <a:buClrTx/>
              <a:buSzTx/>
              <a:buFontTx/>
              <a:buNone/>
              <a:tabLst/>
              <a:defRPr/>
            </a:pPr>
            <a:fld id="{BFE2FBE0-143B-4E75-94EA-8B0FD21518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29"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4504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629" rtl="0" eaLnBrk="1" fontAlgn="auto" latinLnBrk="0" hangingPunct="1">
              <a:lnSpc>
                <a:spcPct val="100000"/>
              </a:lnSpc>
              <a:spcBef>
                <a:spcPts val="0"/>
              </a:spcBef>
              <a:spcAft>
                <a:spcPts val="0"/>
              </a:spcAft>
              <a:buClrTx/>
              <a:buSzTx/>
              <a:buFontTx/>
              <a:buNone/>
              <a:tabLst/>
              <a:defRPr/>
            </a:pPr>
            <a:fld id="{BFE2FBE0-143B-4E75-94EA-8B0FD21518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29"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1961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629" rtl="0" eaLnBrk="1" fontAlgn="auto" latinLnBrk="0" hangingPunct="1">
              <a:lnSpc>
                <a:spcPct val="100000"/>
              </a:lnSpc>
              <a:spcBef>
                <a:spcPts val="0"/>
              </a:spcBef>
              <a:spcAft>
                <a:spcPts val="0"/>
              </a:spcAft>
              <a:buClrTx/>
              <a:buSzTx/>
              <a:buFontTx/>
              <a:buNone/>
              <a:tabLst/>
              <a:defRPr/>
            </a:pPr>
            <a:fld id="{BFE2FBE0-143B-4E75-94EA-8B0FD21518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29"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563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If you are a tax or customs authority that would like to join forces with us, we have recently set up an associate membership category, more details of which are available on our website, together with an application form.</a:t>
            </a:r>
          </a:p>
          <a:p>
            <a:endParaRPr lang="en-US" dirty="0"/>
          </a:p>
          <a:p>
            <a:pPr marL="0" marR="0" lvl="0" indent="0" algn="l" defTabSz="913629" rtl="0" eaLnBrk="1" fontAlgn="auto" latinLnBrk="0" hangingPunct="1">
              <a:lnSpc>
                <a:spcPct val="100000"/>
              </a:lnSpc>
              <a:spcBef>
                <a:spcPts val="0"/>
              </a:spcBef>
              <a:spcAft>
                <a:spcPts val="0"/>
              </a:spcAft>
              <a:buClrTx/>
              <a:buSzTx/>
              <a:buFontTx/>
              <a:buNone/>
              <a:tabLst/>
              <a:defRPr/>
            </a:pPr>
            <a:r>
              <a:rPr lang="en-US" dirty="0"/>
              <a:t>But in a nutshell, associate members </a:t>
            </a:r>
            <a:r>
              <a:rPr lang="en-GB" sz="1200" kern="1200" dirty="0">
                <a:solidFill>
                  <a:schemeClr val="tx1"/>
                </a:solidFill>
                <a:effectLst/>
                <a:latin typeface="+mn-lt"/>
                <a:ea typeface="+mn-ea"/>
                <a:cs typeface="+mn-cs"/>
              </a:rPr>
              <a:t>will </a:t>
            </a:r>
            <a:r>
              <a:rPr lang="en-ZA" sz="1200" kern="1200" dirty="0">
                <a:solidFill>
                  <a:schemeClr val="tx1"/>
                </a:solidFill>
                <a:effectLst/>
                <a:latin typeface="+mn-lt"/>
                <a:ea typeface="+mn-ea"/>
                <a:cs typeface="+mn-cs"/>
              </a:rPr>
              <a:t>represent the views of government authorities and institutions involved in tax stamp issuance and excise product control by participating in discussions and influencing some of the decisions made and activities carried out by ITSA. Another important benefit for associate members is that they will be able to form a closer relationship with a neutral, non-partisan body that represents leading tax stamp and secure track and trace producers that are independent from economic operators of excisable products.</a:t>
            </a:r>
          </a:p>
          <a:p>
            <a:pPr marL="0" marR="0" lvl="0" indent="0" algn="l" defTabSz="913629" rtl="0" eaLnBrk="1" fontAlgn="auto" latinLnBrk="0" hangingPunct="1">
              <a:lnSpc>
                <a:spcPct val="100000"/>
              </a:lnSpc>
              <a:spcBef>
                <a:spcPts val="0"/>
              </a:spcBef>
              <a:spcAft>
                <a:spcPts val="0"/>
              </a:spcAft>
              <a:buClrTx/>
              <a:buSzTx/>
              <a:buFontTx/>
              <a:buNone/>
              <a:tabLst/>
              <a:defRPr/>
            </a:pPr>
            <a:endParaRPr lang="en-ZA" sz="1200" kern="1200" dirty="0">
              <a:solidFill>
                <a:schemeClr val="tx1"/>
              </a:solidFill>
              <a:effectLst/>
              <a:latin typeface="+mn-lt"/>
              <a:ea typeface="+mn-ea"/>
              <a:cs typeface="+mn-cs"/>
            </a:endParaRPr>
          </a:p>
          <a:p>
            <a:pPr marL="0" marR="0" lvl="0" indent="0" algn="l" defTabSz="913629"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BFE2FBE0-143B-4E75-94EA-8B0FD21518BC}" type="slidenum">
              <a:rPr lang="en-GB" smtClean="0"/>
              <a:t>17</a:t>
            </a:fld>
            <a:endParaRPr lang="en-GB"/>
          </a:p>
        </p:txBody>
      </p:sp>
    </p:spTree>
    <p:extLst>
      <p:ext uri="{BB962C8B-B14F-4D97-AF65-F5344CB8AC3E}">
        <p14:creationId xmlns:p14="http://schemas.microsoft.com/office/powerpoint/2010/main" val="1093947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International Tax Stamp Association was founded in 2015 as a not-for-profit </a:t>
            </a:r>
            <a:r>
              <a:rPr lang="en-US" sz="1200" b="0" i="0" kern="1200" dirty="0" err="1">
                <a:solidFill>
                  <a:schemeClr val="tx1"/>
                </a:solidFill>
                <a:effectLst/>
                <a:latin typeface="+mn-lt"/>
                <a:ea typeface="+mn-ea"/>
                <a:cs typeface="+mn-cs"/>
              </a:rPr>
              <a:t>organisation</a:t>
            </a:r>
            <a:r>
              <a:rPr lang="en-US" sz="1200" b="0" i="0" kern="1200" dirty="0">
                <a:solidFill>
                  <a:schemeClr val="tx1"/>
                </a:solidFill>
                <a:effectLst/>
                <a:latin typeface="+mn-lt"/>
                <a:ea typeface="+mn-ea"/>
                <a:cs typeface="+mn-cs"/>
              </a:rPr>
              <a:t> that today consists of 28 members, all leading providers of components, security features, unique coding, information technology and manufacturing equipment for excise tax stamps, product authentication and secure track and trace systems for products that mainly consist of cigarettes, other tobacco products, spirits, wine, and beer.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Many countries and states across the world currently use tax stamp and track and trace systems provided by ITSA members.</a:t>
            </a:r>
          </a:p>
          <a:p>
            <a:endParaRPr lang="en-US" baseline="0" dirty="0"/>
          </a:p>
        </p:txBody>
      </p:sp>
      <p:sp>
        <p:nvSpPr>
          <p:cNvPr id="4" name="Slide Number Placeholder 3"/>
          <p:cNvSpPr>
            <a:spLocks noGrp="1"/>
          </p:cNvSpPr>
          <p:nvPr>
            <p:ph type="sldNum" sz="quarter" idx="10"/>
          </p:nvPr>
        </p:nvSpPr>
        <p:spPr/>
        <p:txBody>
          <a:bodyPr/>
          <a:lstStyle/>
          <a:p>
            <a:fld id="{BFE2FBE0-143B-4E75-94EA-8B0FD21518BC}" type="slidenum">
              <a:rPr lang="en-GB" smtClean="0"/>
              <a:t>2</a:t>
            </a:fld>
            <a:endParaRPr lang="en-GB"/>
          </a:p>
        </p:txBody>
      </p:sp>
    </p:spTree>
    <p:extLst>
      <p:ext uri="{BB962C8B-B14F-4D97-AF65-F5344CB8AC3E}">
        <p14:creationId xmlns:p14="http://schemas.microsoft.com/office/powerpoint/2010/main" val="280850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FE2FBE0-143B-4E75-94EA-8B0FD21518BC}" type="slidenum">
              <a:rPr lang="en-GB" smtClean="0"/>
              <a:t>3</a:t>
            </a:fld>
            <a:endParaRPr lang="en-GB"/>
          </a:p>
        </p:txBody>
      </p:sp>
    </p:spTree>
    <p:extLst>
      <p:ext uri="{BB962C8B-B14F-4D97-AF65-F5344CB8AC3E}">
        <p14:creationId xmlns:p14="http://schemas.microsoft.com/office/powerpoint/2010/main" val="3800975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FE2FBE0-143B-4E75-94EA-8B0FD21518BC}" type="slidenum">
              <a:rPr lang="en-GB" smtClean="0"/>
              <a:t>4</a:t>
            </a:fld>
            <a:endParaRPr lang="en-GB"/>
          </a:p>
        </p:txBody>
      </p:sp>
    </p:spTree>
    <p:extLst>
      <p:ext uri="{BB962C8B-B14F-4D97-AF65-F5344CB8AC3E}">
        <p14:creationId xmlns:p14="http://schemas.microsoft.com/office/powerpoint/2010/main" val="2586020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Currently, more than 90 countries use tax stamps on tobacco products, alcohol or both, with more than 80 of those countries using them on tobacco products. Based on consumption levels only, there are currently about 104 billion tax stamps used globally on cigarette packs and 14 billion on liquor/spirits.</a:t>
            </a:r>
          </a:p>
        </p:txBody>
      </p:sp>
      <p:sp>
        <p:nvSpPr>
          <p:cNvPr id="4" name="Slide Number Placeholder 3"/>
          <p:cNvSpPr>
            <a:spLocks noGrp="1"/>
          </p:cNvSpPr>
          <p:nvPr>
            <p:ph type="sldNum" sz="quarter" idx="10"/>
          </p:nvPr>
        </p:nvSpPr>
        <p:spPr/>
        <p:txBody>
          <a:bodyPr/>
          <a:lstStyle/>
          <a:p>
            <a:fld id="{BFE2FBE0-143B-4E75-94EA-8B0FD21518BC}" type="slidenum">
              <a:rPr lang="en-GB" smtClean="0"/>
              <a:t>5</a:t>
            </a:fld>
            <a:endParaRPr lang="en-GB" dirty="0"/>
          </a:p>
        </p:txBody>
      </p:sp>
    </p:spTree>
    <p:extLst>
      <p:ext uri="{BB962C8B-B14F-4D97-AF65-F5344CB8AC3E}">
        <p14:creationId xmlns:p14="http://schemas.microsoft.com/office/powerpoint/2010/main" val="3360162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629" rtl="0" eaLnBrk="1" fontAlgn="auto" latinLnBrk="0" hangingPunct="1">
              <a:lnSpc>
                <a:spcPct val="100000"/>
              </a:lnSpc>
              <a:spcBef>
                <a:spcPts val="0"/>
              </a:spcBef>
              <a:spcAft>
                <a:spcPts val="0"/>
              </a:spcAft>
              <a:buClrTx/>
              <a:buSzTx/>
              <a:buFontTx/>
              <a:buNone/>
              <a:tabLst/>
              <a:defRPr/>
            </a:pPr>
            <a:fld id="{BFE2FBE0-143B-4E75-94EA-8B0FD21518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29"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6814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629" rtl="0" eaLnBrk="1" fontAlgn="auto" latinLnBrk="0" hangingPunct="1">
              <a:lnSpc>
                <a:spcPct val="100000"/>
              </a:lnSpc>
              <a:spcBef>
                <a:spcPts val="0"/>
              </a:spcBef>
              <a:spcAft>
                <a:spcPts val="0"/>
              </a:spcAft>
              <a:buClrTx/>
              <a:buSzTx/>
              <a:buFontTx/>
              <a:buNone/>
              <a:tabLst/>
              <a:defRPr/>
            </a:pPr>
            <a:fld id="{BFE2FBE0-143B-4E75-94EA-8B0FD21518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29"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672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E2FBE0-143B-4E75-94EA-8B0FD21518BC}" type="slidenum">
              <a:rPr lang="en-GB" smtClean="0"/>
              <a:t>8</a:t>
            </a:fld>
            <a:endParaRPr lang="en-GB" dirty="0"/>
          </a:p>
        </p:txBody>
      </p:sp>
    </p:spTree>
    <p:extLst>
      <p:ext uri="{BB962C8B-B14F-4D97-AF65-F5344CB8AC3E}">
        <p14:creationId xmlns:p14="http://schemas.microsoft.com/office/powerpoint/2010/main" val="2601841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3629" rtl="0" eaLnBrk="1" fontAlgn="auto" latinLnBrk="0" hangingPunct="1">
              <a:lnSpc>
                <a:spcPct val="100000"/>
              </a:lnSpc>
              <a:spcBef>
                <a:spcPts val="0"/>
              </a:spcBef>
              <a:spcAft>
                <a:spcPts val="0"/>
              </a:spcAft>
              <a:buClrTx/>
              <a:buSzTx/>
              <a:buFontTx/>
              <a:buNone/>
              <a:tabLst/>
              <a:defRPr/>
            </a:pPr>
            <a:fld id="{BFE2FBE0-143B-4E75-94EA-8B0FD21518BC}"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629"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8317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0520" y="1200150"/>
            <a:ext cx="5669280" cy="873580"/>
          </a:xfrm>
          <a:prstGeom prst="rect">
            <a:avLst/>
          </a:prstGeom>
          <a:ln>
            <a:noFill/>
          </a:ln>
          <a:effectLst>
            <a:outerShdw blurRad="50800" dist="38100" algn="l" rotWithShape="0">
              <a:prstClr val="black">
                <a:alpha val="40000"/>
              </a:prstClr>
            </a:outerShdw>
          </a:effectLst>
        </p:spPr>
        <p:txBody>
          <a:bodyPr lIns="0" bIns="91365" anchor="ctr" anchorCtr="0">
            <a:noAutofit/>
          </a:bodyPr>
          <a:lstStyle>
            <a:lvl1pPr>
              <a:defRPr lang="en-US" sz="3600" b="1" dirty="0">
                <a:solidFill>
                  <a:schemeClr val="bg1">
                    <a:lumMod val="85000"/>
                  </a:schemeClr>
                </a:solidFill>
              </a:defRPr>
            </a:lvl1pPr>
          </a:lstStyle>
          <a:p>
            <a:pPr lvl="0">
              <a:lnSpc>
                <a:spcPts val="3800"/>
              </a:lnSpc>
            </a:pPr>
            <a:r>
              <a:rPr lang="en-US" dirty="0"/>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71800" y="3657601"/>
            <a:ext cx="1143000" cy="443166"/>
          </a:xfrm>
          <a:prstGeom prst="rect">
            <a:avLst/>
          </a:prstGeom>
        </p:spPr>
      </p:pic>
      <p:sp>
        <p:nvSpPr>
          <p:cNvPr id="3" name="Subtitle 2"/>
          <p:cNvSpPr>
            <a:spLocks noGrp="1"/>
          </p:cNvSpPr>
          <p:nvPr>
            <p:ph type="subTitle" idx="1" hasCustomPrompt="1"/>
          </p:nvPr>
        </p:nvSpPr>
        <p:spPr>
          <a:xfrm>
            <a:off x="350520" y="2914650"/>
            <a:ext cx="3916680" cy="342900"/>
          </a:xfrm>
          <a:prstGeom prst="rect">
            <a:avLst/>
          </a:prstGeom>
          <a:noFill/>
          <a:effectLst/>
        </p:spPr>
        <p:txBody>
          <a:bodyPr lIns="0" tIns="0" anchor="t" anchorCtr="0">
            <a:noAutofit/>
          </a:bodyPr>
          <a:lstStyle>
            <a:lvl1pPr marL="0" indent="0" algn="l">
              <a:buNone/>
              <a:defRPr lang="en-US" sz="1800" b="0" baseline="0" dirty="0">
                <a:solidFill>
                  <a:schemeClr val="bg1">
                    <a:lumMod val="75000"/>
                  </a:schemeClr>
                </a:solidFill>
                <a:effectLst/>
              </a:defRPr>
            </a:lvl1pPr>
            <a:lvl2pPr marL="456814" indent="0" algn="ctr">
              <a:buNone/>
              <a:defRPr>
                <a:solidFill>
                  <a:schemeClr val="tx1">
                    <a:tint val="75000"/>
                  </a:schemeClr>
                </a:solidFill>
              </a:defRPr>
            </a:lvl2pPr>
            <a:lvl3pPr marL="913629" indent="0" algn="ctr">
              <a:buNone/>
              <a:defRPr>
                <a:solidFill>
                  <a:schemeClr val="tx1">
                    <a:tint val="75000"/>
                  </a:schemeClr>
                </a:solidFill>
              </a:defRPr>
            </a:lvl3pPr>
            <a:lvl4pPr marL="1370444" indent="0" algn="ctr">
              <a:buNone/>
              <a:defRPr>
                <a:solidFill>
                  <a:schemeClr val="tx1">
                    <a:tint val="75000"/>
                  </a:schemeClr>
                </a:solidFill>
              </a:defRPr>
            </a:lvl4pPr>
            <a:lvl5pPr marL="1827256" indent="0" algn="ctr">
              <a:buNone/>
              <a:defRPr>
                <a:solidFill>
                  <a:schemeClr val="tx1">
                    <a:tint val="75000"/>
                  </a:schemeClr>
                </a:solidFill>
              </a:defRPr>
            </a:lvl5pPr>
            <a:lvl6pPr marL="2284073" indent="0" algn="ctr">
              <a:buNone/>
              <a:defRPr>
                <a:solidFill>
                  <a:schemeClr val="tx1">
                    <a:tint val="75000"/>
                  </a:schemeClr>
                </a:solidFill>
              </a:defRPr>
            </a:lvl6pPr>
            <a:lvl7pPr marL="2740887" indent="0" algn="ctr">
              <a:buNone/>
              <a:defRPr>
                <a:solidFill>
                  <a:schemeClr val="tx1">
                    <a:tint val="75000"/>
                  </a:schemeClr>
                </a:solidFill>
              </a:defRPr>
            </a:lvl7pPr>
            <a:lvl8pPr marL="3197700" indent="0" algn="ctr">
              <a:buNone/>
              <a:defRPr>
                <a:solidFill>
                  <a:schemeClr val="tx1">
                    <a:tint val="75000"/>
                  </a:schemeClr>
                </a:solidFill>
              </a:defRPr>
            </a:lvl8pPr>
            <a:lvl9pPr marL="3654514" indent="0" algn="ctr">
              <a:buNone/>
              <a:defRPr>
                <a:solidFill>
                  <a:schemeClr val="tx1">
                    <a:tint val="75000"/>
                  </a:schemeClr>
                </a:solidFill>
              </a:defRPr>
            </a:lvl9pPr>
          </a:lstStyle>
          <a:p>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33" y="2057400"/>
            <a:ext cx="3431177" cy="1943100"/>
          </a:xfrm>
          <a:prstGeom prst="rect">
            <a:avLst/>
          </a:prstGeom>
          <a:ln>
            <a:noFill/>
          </a:ln>
          <a:effectLst>
            <a:outerShdw blurRad="50800" dist="38100" algn="l" rotWithShape="0">
              <a:prstClr val="black">
                <a:alpha val="40000"/>
              </a:prstClr>
            </a:outerShdw>
          </a:effectLst>
        </p:spPr>
        <p:txBody>
          <a:bodyPr lIns="0" bIns="91365" anchor="b" anchorCtr="0">
            <a:noAutofit/>
          </a:bodyPr>
          <a:lstStyle>
            <a:lvl1pPr>
              <a:lnSpc>
                <a:spcPts val="4500"/>
              </a:lnSpc>
              <a:defRPr lang="en-US" sz="3600" b="0" dirty="0">
                <a:solidFill>
                  <a:schemeClr val="bg1"/>
                </a:solidFill>
              </a:defRPr>
            </a:lvl1pPr>
          </a:lstStyle>
          <a:p>
            <a:pPr lvl="0">
              <a:lnSpc>
                <a:spcPts val="3800"/>
              </a:lnSpc>
            </a:pPr>
            <a:r>
              <a:rPr lang="en-US" dirty="0"/>
              <a:t>Click To Edit Master Title Style</a:t>
            </a:r>
          </a:p>
        </p:txBody>
      </p:sp>
    </p:spTree>
    <p:extLst>
      <p:ext uri="{BB962C8B-B14F-4D97-AF65-F5344CB8AC3E}">
        <p14:creationId xmlns:p14="http://schemas.microsoft.com/office/powerpoint/2010/main" val="1072688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480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219200" y="4812507"/>
            <a:ext cx="533400" cy="273844"/>
          </a:xfrm>
          <a:prstGeom prst="rect">
            <a:avLst/>
          </a:prstGeom>
        </p:spPr>
        <p:txBody>
          <a:bodyPr/>
          <a:lstStyle>
            <a:lvl1pPr>
              <a:defRPr lang="en-US" sz="1200" b="1" smtClean="0">
                <a:latin typeface="Arial" panose="020B0604020202020204" pitchFamily="34" charset="0"/>
                <a:cs typeface="Arial" panose="020B0604020202020204" pitchFamily="34" charset="0"/>
              </a:defRPr>
            </a:lvl1pPr>
          </a:lstStyle>
          <a:p>
            <a:fld id="{B8AB6F0A-7C00-4697-A717-3CF5337C9312}" type="slidenum">
              <a:rPr lang="en-GB" smtClean="0"/>
              <a:pPr/>
              <a:t>‹#›</a:t>
            </a:fld>
            <a:endParaRPr lang="en-GB" dirty="0"/>
          </a:p>
        </p:txBody>
      </p:sp>
      <p:sp>
        <p:nvSpPr>
          <p:cNvPr id="14" name="Title Placeholder 6"/>
          <p:cNvSpPr>
            <a:spLocks noGrp="1"/>
          </p:cNvSpPr>
          <p:nvPr>
            <p:ph type="title"/>
          </p:nvPr>
        </p:nvSpPr>
        <p:spPr>
          <a:xfrm>
            <a:off x="381000" y="205979"/>
            <a:ext cx="8342548" cy="594122"/>
          </a:xfrm>
          <a:prstGeom prst="rect">
            <a:avLst/>
          </a:prstGeom>
        </p:spPr>
        <p:txBody>
          <a:bodyPr lIns="0" bIns="91365" anchor="b" anchorCtr="0">
            <a:normAutofit/>
          </a:bodyPr>
          <a:lstStyle/>
          <a:p>
            <a:pPr marL="0" lvl="0"/>
            <a:r>
              <a:rPr lang="fr-CH" dirty="0"/>
              <a:t>Click to </a:t>
            </a:r>
            <a:r>
              <a:rPr lang="fr-CH" dirty="0" err="1"/>
              <a:t>edit</a:t>
            </a:r>
            <a:r>
              <a:rPr lang="fr-CH" dirty="0"/>
              <a:t> Master </a:t>
            </a:r>
            <a:r>
              <a:rPr lang="fr-CH" dirty="0" err="1"/>
              <a:t>title</a:t>
            </a:r>
            <a:r>
              <a:rPr lang="fr-CH" dirty="0"/>
              <a:t> style</a:t>
            </a:r>
            <a:endParaRPr lang="en-GB" dirty="0"/>
          </a:p>
        </p:txBody>
      </p:sp>
      <p:sp>
        <p:nvSpPr>
          <p:cNvPr id="3" name="Text Placeholder 2"/>
          <p:cNvSpPr>
            <a:spLocks noGrp="1"/>
          </p:cNvSpPr>
          <p:nvPr>
            <p:ph type="body" sz="quarter" idx="13"/>
          </p:nvPr>
        </p:nvSpPr>
        <p:spPr>
          <a:xfrm>
            <a:off x="381000" y="1028700"/>
            <a:ext cx="7391400" cy="3143250"/>
          </a:xfrm>
        </p:spPr>
        <p:txBody>
          <a:bodyPr/>
          <a:lstStyle>
            <a:lvl1pPr>
              <a:spcBef>
                <a:spcPts val="1200"/>
              </a:spcBef>
              <a:defRPr/>
            </a:lvl1pPr>
          </a:lstStyle>
          <a:p>
            <a:pPr lvl="0"/>
            <a:r>
              <a:rPr lang="fr-CH"/>
              <a:t>Click to edit Master text styles</a:t>
            </a:r>
          </a:p>
          <a:p>
            <a:pPr lvl="1"/>
            <a:r>
              <a:rPr lang="fr-CH"/>
              <a:t>Second level</a:t>
            </a:r>
          </a:p>
          <a:p>
            <a:pPr lvl="2"/>
            <a:r>
              <a:rPr lang="fr-CH"/>
              <a:t>Third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52400" y="4812507"/>
            <a:ext cx="533400" cy="273844"/>
          </a:xfrm>
          <a:prstGeom prst="rect">
            <a:avLst/>
          </a:prstGeom>
        </p:spPr>
        <p:txBody>
          <a:bodyPr/>
          <a:lstStyle>
            <a:lvl1pPr>
              <a:defRPr lang="en-US" sz="1200" b="1" smtClean="0">
                <a:latin typeface="Arial" panose="020B0604020202020204" pitchFamily="34" charset="0"/>
                <a:cs typeface="Arial" panose="020B0604020202020204" pitchFamily="34" charset="0"/>
              </a:defRPr>
            </a:lvl1pPr>
          </a:lstStyle>
          <a:p>
            <a:fld id="{B8AB6F0A-7C00-4697-A717-3CF5337C9312}" type="slidenum">
              <a:rPr lang="en-GB" smtClean="0"/>
              <a:pPr/>
              <a:t>‹#›</a:t>
            </a:fld>
            <a:endParaRPr lang="en-GB" dirty="0"/>
          </a:p>
        </p:txBody>
      </p:sp>
      <p:sp>
        <p:nvSpPr>
          <p:cNvPr id="14" name="Title Placeholder 6"/>
          <p:cNvSpPr>
            <a:spLocks noGrp="1"/>
          </p:cNvSpPr>
          <p:nvPr>
            <p:ph type="title"/>
          </p:nvPr>
        </p:nvSpPr>
        <p:spPr>
          <a:xfrm>
            <a:off x="381000" y="205979"/>
            <a:ext cx="8342548" cy="594122"/>
          </a:xfrm>
          <a:prstGeom prst="rect">
            <a:avLst/>
          </a:prstGeom>
        </p:spPr>
        <p:txBody>
          <a:bodyPr lIns="0" bIns="91365" anchor="b" anchorCtr="0">
            <a:normAutofit/>
          </a:bodyPr>
          <a:lstStyle/>
          <a:p>
            <a:pPr marL="0" lvl="0"/>
            <a:r>
              <a:rPr lang="fr-CH" dirty="0"/>
              <a:t>Click to </a:t>
            </a:r>
            <a:r>
              <a:rPr lang="fr-CH" dirty="0" err="1"/>
              <a:t>edit</a:t>
            </a:r>
            <a:r>
              <a:rPr lang="fr-CH" dirty="0"/>
              <a:t> Master </a:t>
            </a:r>
            <a:r>
              <a:rPr lang="fr-CH" dirty="0" err="1"/>
              <a:t>title</a:t>
            </a:r>
            <a:r>
              <a:rPr lang="fr-CH" dirty="0"/>
              <a:t> style</a:t>
            </a:r>
            <a:endParaRPr lang="en-GB" dirty="0"/>
          </a:p>
        </p:txBody>
      </p:sp>
    </p:spTree>
    <p:extLst>
      <p:ext uri="{BB962C8B-B14F-4D97-AF65-F5344CB8AC3E}">
        <p14:creationId xmlns:p14="http://schemas.microsoft.com/office/powerpoint/2010/main" val="2485153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219200" y="4812507"/>
            <a:ext cx="533400" cy="273844"/>
          </a:xfrm>
          <a:prstGeom prst="rect">
            <a:avLst/>
          </a:prstGeom>
        </p:spPr>
        <p:txBody>
          <a:bodyPr/>
          <a:lstStyle>
            <a:lvl1pPr>
              <a:defRPr lang="en-US" sz="1200" b="1" smtClean="0">
                <a:latin typeface="Arial" panose="020B0604020202020204" pitchFamily="34" charset="0"/>
                <a:cs typeface="Arial" panose="020B0604020202020204" pitchFamily="34" charset="0"/>
              </a:defRPr>
            </a:lvl1pPr>
          </a:lstStyle>
          <a:p>
            <a:fld id="{B8AB6F0A-7C00-4697-A717-3CF5337C9312}" type="slidenum">
              <a:rPr lang="en-GB" smtClean="0"/>
              <a:pPr/>
              <a:t>‹#›</a:t>
            </a:fld>
            <a:endParaRPr lang="en-GB" dirty="0"/>
          </a:p>
        </p:txBody>
      </p:sp>
      <p:sp>
        <p:nvSpPr>
          <p:cNvPr id="14" name="Title Placeholder 6"/>
          <p:cNvSpPr>
            <a:spLocks noGrp="1"/>
          </p:cNvSpPr>
          <p:nvPr>
            <p:ph type="title"/>
          </p:nvPr>
        </p:nvSpPr>
        <p:spPr>
          <a:xfrm>
            <a:off x="381000" y="205979"/>
            <a:ext cx="7391400" cy="594122"/>
          </a:xfrm>
          <a:prstGeom prst="rect">
            <a:avLst/>
          </a:prstGeom>
        </p:spPr>
        <p:txBody>
          <a:bodyPr lIns="0" bIns="91365" anchor="b" anchorCtr="0">
            <a:normAutofit/>
          </a:bodyPr>
          <a:lstStyle/>
          <a:p>
            <a:pPr marL="0" lvl="0"/>
            <a:r>
              <a:rPr lang="fr-CH"/>
              <a:t>Click to edit Master title style</a:t>
            </a:r>
            <a:endParaRPr lang="en-GB" dirty="0"/>
          </a:p>
        </p:txBody>
      </p:sp>
      <p:sp>
        <p:nvSpPr>
          <p:cNvPr id="3" name="Text Placeholder 2"/>
          <p:cNvSpPr>
            <a:spLocks noGrp="1"/>
          </p:cNvSpPr>
          <p:nvPr>
            <p:ph type="body" sz="quarter" idx="13"/>
          </p:nvPr>
        </p:nvSpPr>
        <p:spPr>
          <a:xfrm>
            <a:off x="381000" y="1143001"/>
            <a:ext cx="7391400" cy="3028950"/>
          </a:xfrm>
        </p:spPr>
        <p:txBody>
          <a:bodyPr/>
          <a:lstStyle>
            <a:lvl1pPr>
              <a:spcBef>
                <a:spcPts val="1200"/>
              </a:spcBef>
              <a:defRPr/>
            </a:lvl1pPr>
          </a:lstStyle>
          <a:p>
            <a:pPr lvl="0"/>
            <a:r>
              <a:rPr lang="fr-CH"/>
              <a:t>Click to edit Master text styles</a:t>
            </a:r>
          </a:p>
          <a:p>
            <a:pPr lvl="1"/>
            <a:r>
              <a:rPr lang="fr-CH"/>
              <a:t>Second level</a:t>
            </a:r>
          </a:p>
          <a:p>
            <a:pPr lvl="2"/>
            <a:r>
              <a:rPr lang="fr-CH"/>
              <a:t>Third level</a:t>
            </a:r>
          </a:p>
        </p:txBody>
      </p:sp>
    </p:spTree>
    <p:extLst>
      <p:ext uri="{BB962C8B-B14F-4D97-AF65-F5344CB8AC3E}">
        <p14:creationId xmlns:p14="http://schemas.microsoft.com/office/powerpoint/2010/main" val="129680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6129" y="1143001"/>
            <a:ext cx="4040188" cy="479822"/>
          </a:xfrm>
          <a:prstGeom prst="rect">
            <a:avLst/>
          </a:prstGeom>
        </p:spPr>
        <p:txBody>
          <a:bodyPr vert="horz" lIns="0" tIns="45683" rIns="91365" bIns="91365" rtlCol="0" anchor="b" anchorCtr="0">
            <a:normAutofit/>
          </a:bodyPr>
          <a:lstStyle>
            <a:lvl1pPr>
              <a:defRPr lang="en-US" sz="2000" b="1" cap="none" baseline="0" dirty="0" smtClean="0">
                <a:solidFill>
                  <a:srgbClr val="B15371"/>
                </a:solidFill>
                <a:ea typeface="+mj-ea"/>
              </a:defRPr>
            </a:lvl1pPr>
          </a:lstStyle>
          <a:p>
            <a:pPr marL="0" lvl="0" indent="0" algn="ctr">
              <a:spcBef>
                <a:spcPct val="0"/>
              </a:spcBef>
              <a:buNone/>
            </a:pPr>
            <a:r>
              <a:rPr lang="fr-CH"/>
              <a:t>Click to edit Master text styles</a:t>
            </a:r>
          </a:p>
        </p:txBody>
      </p:sp>
      <p:sp>
        <p:nvSpPr>
          <p:cNvPr id="4" name="Content Placeholder 3"/>
          <p:cNvSpPr>
            <a:spLocks noGrp="1"/>
          </p:cNvSpPr>
          <p:nvPr>
            <p:ph sz="half" idx="2"/>
          </p:nvPr>
        </p:nvSpPr>
        <p:spPr>
          <a:xfrm>
            <a:off x="426129" y="1679990"/>
            <a:ext cx="4040188" cy="2491979"/>
          </a:xfrm>
          <a:prstGeom prst="rect">
            <a:avLst/>
          </a:prstGeom>
        </p:spPr>
        <p:txBody>
          <a:bodyPr/>
          <a:lstStyle>
            <a:lvl1pPr marL="228406" indent="-228406">
              <a:defRPr lang="en-US" sz="2000" kern="1200" dirty="0" smtClean="0">
                <a:solidFill>
                  <a:srgbClr val="5C0A3A"/>
                </a:solidFill>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28406" lvl="0" indent="-228406" algn="l" defTabSz="913629" rtl="0" eaLnBrk="1" latinLnBrk="0" hangingPunct="1">
              <a:spcBef>
                <a:spcPts val="1800"/>
              </a:spcBef>
              <a:buClr>
                <a:srgbClr val="5C0A3A"/>
              </a:buClr>
              <a:buFont typeface="Arial" pitchFamily="34" charset="0"/>
              <a:buChar char="•"/>
            </a:pPr>
            <a:r>
              <a:rPr lang="fr-CH"/>
              <a:t>Click to edit Master text styles</a:t>
            </a:r>
          </a:p>
          <a:p>
            <a:pPr marL="228406" lvl="1" indent="-228406" algn="l" defTabSz="913629" rtl="0" eaLnBrk="1" latinLnBrk="0" hangingPunct="1">
              <a:spcBef>
                <a:spcPts val="1800"/>
              </a:spcBef>
              <a:buClr>
                <a:srgbClr val="5C0A3A"/>
              </a:buClr>
              <a:buFont typeface="Arial" pitchFamily="34" charset="0"/>
              <a:buChar char="•"/>
            </a:pPr>
            <a:r>
              <a:rPr lang="fr-CH"/>
              <a:t>Second level</a:t>
            </a:r>
          </a:p>
          <a:p>
            <a:pPr marL="228406" lvl="2" indent="-228406" algn="l" defTabSz="913629" rtl="0" eaLnBrk="1" latinLnBrk="0" hangingPunct="1">
              <a:spcBef>
                <a:spcPts val="1800"/>
              </a:spcBef>
              <a:buClr>
                <a:srgbClr val="5C0A3A"/>
              </a:buClr>
              <a:buFont typeface="Arial" pitchFamily="34" charset="0"/>
              <a:buChar char="•"/>
            </a:pPr>
            <a:r>
              <a:rPr lang="fr-CH"/>
              <a:t>Third level</a:t>
            </a:r>
          </a:p>
        </p:txBody>
      </p:sp>
      <p:sp>
        <p:nvSpPr>
          <p:cNvPr id="5" name="Text Placeholder 4"/>
          <p:cNvSpPr>
            <a:spLocks noGrp="1"/>
          </p:cNvSpPr>
          <p:nvPr>
            <p:ph type="body" sz="quarter" idx="3"/>
          </p:nvPr>
        </p:nvSpPr>
        <p:spPr>
          <a:xfrm>
            <a:off x="4645044" y="1143001"/>
            <a:ext cx="4041775" cy="479822"/>
          </a:xfrm>
          <a:prstGeom prst="rect">
            <a:avLst/>
          </a:prstGeom>
        </p:spPr>
        <p:txBody>
          <a:bodyPr lIns="0" bIns="91365" anchor="b" anchorCtr="0">
            <a:normAutofit/>
          </a:bodyPr>
          <a:lstStyle>
            <a:lvl1pPr marL="0" indent="0">
              <a:buNone/>
              <a:defRPr lang="en-US" sz="2000" b="1" cap="none" baseline="0" smtClean="0">
                <a:solidFill>
                  <a:srgbClr val="B15371"/>
                </a:solidFill>
                <a:ea typeface="+mj-ea"/>
              </a:defRPr>
            </a:lvl1pPr>
          </a:lstStyle>
          <a:p>
            <a:pPr marL="0" lvl="0" algn="ctr">
              <a:spcBef>
                <a:spcPct val="0"/>
              </a:spcBef>
            </a:pPr>
            <a:r>
              <a:rPr lang="fr-CH"/>
              <a:t>Click to edit Master text styles</a:t>
            </a:r>
          </a:p>
        </p:txBody>
      </p:sp>
      <p:sp>
        <p:nvSpPr>
          <p:cNvPr id="6" name="Content Placeholder 5"/>
          <p:cNvSpPr>
            <a:spLocks noGrp="1"/>
          </p:cNvSpPr>
          <p:nvPr>
            <p:ph sz="quarter" idx="4"/>
          </p:nvPr>
        </p:nvSpPr>
        <p:spPr>
          <a:xfrm>
            <a:off x="4645044" y="1679990"/>
            <a:ext cx="4041775" cy="2491979"/>
          </a:xfrm>
          <a:prstGeom prst="rect">
            <a:avLst/>
          </a:prstGeom>
        </p:spPr>
        <p:txBody>
          <a:bodyPr/>
          <a:lstStyle>
            <a:lvl1pPr marL="228406" indent="-228406">
              <a:defRPr lang="en-US" sz="2000" kern="1200" dirty="0" smtClean="0">
                <a:solidFill>
                  <a:srgbClr val="5C0A3A"/>
                </a:solidFill>
                <a:latin typeface="Arial" panose="020B0604020202020204" pitchFamily="34" charset="0"/>
                <a:ea typeface="+mn-ea"/>
                <a:cs typeface="Arial" panose="020B0604020202020204"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228406" lvl="0" indent="-228406" algn="l" defTabSz="913629" rtl="0" eaLnBrk="1" latinLnBrk="0" hangingPunct="1">
              <a:spcBef>
                <a:spcPts val="1800"/>
              </a:spcBef>
              <a:buClr>
                <a:srgbClr val="5C0A3A"/>
              </a:buClr>
              <a:buFont typeface="Arial" pitchFamily="34" charset="0"/>
              <a:buChar char="•"/>
            </a:pPr>
            <a:r>
              <a:rPr lang="fr-CH"/>
              <a:t>Click to edit Master text styles</a:t>
            </a:r>
          </a:p>
          <a:p>
            <a:pPr marL="228406" lvl="1" indent="-228406" algn="l" defTabSz="913629" rtl="0" eaLnBrk="1" latinLnBrk="0" hangingPunct="1">
              <a:spcBef>
                <a:spcPts val="1800"/>
              </a:spcBef>
              <a:buClr>
                <a:srgbClr val="5C0A3A"/>
              </a:buClr>
              <a:buFont typeface="Arial" pitchFamily="34" charset="0"/>
              <a:buChar char="•"/>
            </a:pPr>
            <a:r>
              <a:rPr lang="fr-CH"/>
              <a:t>Second level</a:t>
            </a:r>
          </a:p>
          <a:p>
            <a:pPr marL="228406" lvl="2" indent="-228406" algn="l" defTabSz="913629" rtl="0" eaLnBrk="1" latinLnBrk="0" hangingPunct="1">
              <a:spcBef>
                <a:spcPts val="1800"/>
              </a:spcBef>
              <a:buClr>
                <a:srgbClr val="5C0A3A"/>
              </a:buClr>
              <a:buFont typeface="Arial" pitchFamily="34" charset="0"/>
              <a:buChar char="•"/>
            </a:pPr>
            <a:r>
              <a:rPr lang="fr-CH"/>
              <a:t>Third level</a:t>
            </a:r>
          </a:p>
        </p:txBody>
      </p:sp>
      <p:sp>
        <p:nvSpPr>
          <p:cNvPr id="14" name="Slide Number Placeholder 5"/>
          <p:cNvSpPr>
            <a:spLocks noGrp="1"/>
          </p:cNvSpPr>
          <p:nvPr>
            <p:ph type="sldNum" sz="quarter" idx="12"/>
          </p:nvPr>
        </p:nvSpPr>
        <p:spPr>
          <a:xfrm>
            <a:off x="1219200" y="4812507"/>
            <a:ext cx="533400" cy="273844"/>
          </a:xfrm>
          <a:prstGeom prst="rect">
            <a:avLst/>
          </a:prstGeom>
        </p:spPr>
        <p:txBody>
          <a:bodyPr/>
          <a:lstStyle>
            <a:lvl1pPr>
              <a:defRPr lang="en-US" sz="1200" b="1" smtClean="0">
                <a:latin typeface="Arial" panose="020B0604020202020204" pitchFamily="34" charset="0"/>
                <a:cs typeface="Arial" panose="020B0604020202020204" pitchFamily="34" charset="0"/>
              </a:defRPr>
            </a:lvl1pPr>
          </a:lstStyle>
          <a:p>
            <a:fld id="{B8AB6F0A-7C00-4697-A717-3CF5337C9312}" type="slidenum">
              <a:rPr lang="en-GB" smtClean="0"/>
              <a:pPr/>
              <a:t>‹#›</a:t>
            </a:fld>
            <a:endParaRPr lang="en-GB" dirty="0"/>
          </a:p>
        </p:txBody>
      </p:sp>
      <p:sp>
        <p:nvSpPr>
          <p:cNvPr id="17" name="Title Placeholder 6"/>
          <p:cNvSpPr>
            <a:spLocks noGrp="1"/>
          </p:cNvSpPr>
          <p:nvPr>
            <p:ph type="title"/>
          </p:nvPr>
        </p:nvSpPr>
        <p:spPr>
          <a:xfrm>
            <a:off x="381000" y="205979"/>
            <a:ext cx="8342548" cy="594122"/>
          </a:xfrm>
          <a:prstGeom prst="rect">
            <a:avLst/>
          </a:prstGeom>
        </p:spPr>
        <p:txBody>
          <a:bodyPr lIns="0" bIns="91365" anchor="b" anchorCtr="0">
            <a:normAutofit/>
          </a:bodyPr>
          <a:lstStyle/>
          <a:p>
            <a:pPr marL="0" lvl="0"/>
            <a:r>
              <a:rPr lang="fr-CH"/>
              <a:t>Click to edit Master title style</a:t>
            </a:r>
            <a:endParaRPr lang="en-GB" dirty="0"/>
          </a:p>
        </p:txBody>
      </p:sp>
      <p:sp>
        <p:nvSpPr>
          <p:cNvPr id="12" name="Rectangle 11"/>
          <p:cNvSpPr/>
          <p:nvPr userDrawn="1"/>
        </p:nvSpPr>
        <p:spPr>
          <a:xfrm>
            <a:off x="381000" y="800119"/>
            <a:ext cx="8342548" cy="34289"/>
          </a:xfrm>
          <a:prstGeom prst="rect">
            <a:avLst/>
          </a:prstGeom>
          <a:solidFill>
            <a:srgbClr val="5C0A3A"/>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rtlCol="0" anchor="ctr"/>
          <a:lstStyle/>
          <a:p>
            <a:pPr algn="ct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4467821"/>
            <a:ext cx="914400" cy="4202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219200" y="4812507"/>
            <a:ext cx="533400" cy="273844"/>
          </a:xfrm>
          <a:prstGeom prst="rect">
            <a:avLst/>
          </a:prstGeom>
        </p:spPr>
        <p:txBody>
          <a:bodyPr/>
          <a:lstStyle>
            <a:lvl1pPr>
              <a:defRPr lang="en-US" sz="1200" b="1" smtClean="0">
                <a:latin typeface="Arial" panose="020B0604020202020204" pitchFamily="34" charset="0"/>
                <a:cs typeface="Arial" panose="020B0604020202020204" pitchFamily="34" charset="0"/>
              </a:defRPr>
            </a:lvl1pPr>
          </a:lstStyle>
          <a:p>
            <a:fld id="{B8AB6F0A-7C00-4697-A717-3CF5337C9312}" type="slidenum">
              <a:rPr lang="en-GB" smtClean="0"/>
              <a:pPr/>
              <a:t>‹#›</a:t>
            </a:fld>
            <a:endParaRPr lang="en-GB" dirty="0"/>
          </a:p>
        </p:txBody>
      </p:sp>
      <p:sp>
        <p:nvSpPr>
          <p:cNvPr id="14" name="Title Placeholder 6"/>
          <p:cNvSpPr>
            <a:spLocks noGrp="1"/>
          </p:cNvSpPr>
          <p:nvPr>
            <p:ph type="title"/>
          </p:nvPr>
        </p:nvSpPr>
        <p:spPr>
          <a:xfrm>
            <a:off x="381000" y="205979"/>
            <a:ext cx="7391400" cy="594122"/>
          </a:xfrm>
          <a:prstGeom prst="rect">
            <a:avLst/>
          </a:prstGeom>
        </p:spPr>
        <p:txBody>
          <a:bodyPr lIns="0" bIns="91365" anchor="b" anchorCtr="0">
            <a:normAutofit/>
          </a:bodyPr>
          <a:lstStyle/>
          <a:p>
            <a:pPr marL="0" lvl="0"/>
            <a:r>
              <a:rPr lang="fr-CH"/>
              <a:t>Click to edit Master title style</a:t>
            </a:r>
            <a:endParaRPr lang="en-GB" dirty="0"/>
          </a:p>
        </p:txBody>
      </p:sp>
      <p:sp>
        <p:nvSpPr>
          <p:cNvPr id="3" name="Text Placeholder 2"/>
          <p:cNvSpPr>
            <a:spLocks noGrp="1"/>
          </p:cNvSpPr>
          <p:nvPr>
            <p:ph type="body" sz="quarter" idx="13"/>
          </p:nvPr>
        </p:nvSpPr>
        <p:spPr>
          <a:xfrm>
            <a:off x="381000" y="1143001"/>
            <a:ext cx="7391400" cy="3028950"/>
          </a:xfrm>
        </p:spPr>
        <p:txBody>
          <a:bodyPr/>
          <a:lstStyle>
            <a:lvl1pPr>
              <a:spcBef>
                <a:spcPts val="1200"/>
              </a:spcBef>
              <a:defRPr/>
            </a:lvl1pPr>
          </a:lstStyle>
          <a:p>
            <a:pPr lvl="0"/>
            <a:r>
              <a:rPr lang="fr-CH"/>
              <a:t>Click to edit Master text styles</a:t>
            </a:r>
          </a:p>
          <a:p>
            <a:pPr lvl="1"/>
            <a:r>
              <a:rPr lang="fr-CH"/>
              <a:t>Second level</a:t>
            </a:r>
          </a:p>
          <a:p>
            <a:pPr lvl="2"/>
            <a:r>
              <a:rPr lang="fr-CH"/>
              <a:t>Third level</a:t>
            </a:r>
          </a:p>
        </p:txBody>
      </p:sp>
      <p:sp>
        <p:nvSpPr>
          <p:cNvPr id="8" name="Rectangle 7"/>
          <p:cNvSpPr/>
          <p:nvPr userDrawn="1"/>
        </p:nvSpPr>
        <p:spPr>
          <a:xfrm>
            <a:off x="381000" y="800119"/>
            <a:ext cx="8342548" cy="34289"/>
          </a:xfrm>
          <a:prstGeom prst="rect">
            <a:avLst/>
          </a:prstGeom>
          <a:solidFill>
            <a:srgbClr val="5C0A3A"/>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rtlCol="0" anchor="ctr"/>
          <a:lstStyle/>
          <a:p>
            <a:pPr algn="ctr"/>
            <a:endParaRPr lang="en-GB" dirty="0"/>
          </a:p>
        </p:txBody>
      </p:sp>
    </p:spTree>
    <p:extLst>
      <p:ext uri="{BB962C8B-B14F-4D97-AF65-F5344CB8AC3E}">
        <p14:creationId xmlns:p14="http://schemas.microsoft.com/office/powerpoint/2010/main" val="1989387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18" name="Rectangle 17"/>
          <p:cNvSpPr/>
          <p:nvPr/>
        </p:nvSpPr>
        <p:spPr>
          <a:xfrm>
            <a:off x="381000" y="800119"/>
            <a:ext cx="8342548" cy="34289"/>
          </a:xfrm>
          <a:prstGeom prst="rect">
            <a:avLst/>
          </a:prstGeom>
          <a:solidFill>
            <a:srgbClr val="5C0A3A"/>
          </a:solidFill>
          <a:ln>
            <a:noFill/>
          </a:ln>
        </p:spPr>
        <p:style>
          <a:lnRef idx="2">
            <a:schemeClr val="accent1">
              <a:shade val="50000"/>
            </a:schemeClr>
          </a:lnRef>
          <a:fillRef idx="1">
            <a:schemeClr val="accent1"/>
          </a:fillRef>
          <a:effectRef idx="0">
            <a:schemeClr val="accent1"/>
          </a:effectRef>
          <a:fontRef idx="minor">
            <a:schemeClr val="lt1"/>
          </a:fontRef>
        </p:style>
        <p:txBody>
          <a:bodyPr lIns="91365" tIns="45683" rIns="91365" bIns="45683" rtlCol="0" anchor="ctr"/>
          <a:lstStyle/>
          <a:p>
            <a:pPr algn="ctr"/>
            <a:endParaRPr lang="en-GB" dirty="0"/>
          </a:p>
        </p:txBody>
      </p:sp>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01003" y="4589912"/>
            <a:ext cx="914400" cy="420255"/>
          </a:xfrm>
          <a:prstGeom prst="rect">
            <a:avLst/>
          </a:prstGeom>
        </p:spPr>
      </p:pic>
      <p:sp>
        <p:nvSpPr>
          <p:cNvPr id="24" name="Slide Number Placeholder 5"/>
          <p:cNvSpPr>
            <a:spLocks noGrp="1"/>
          </p:cNvSpPr>
          <p:nvPr>
            <p:ph type="sldNum" sz="quarter" idx="4"/>
          </p:nvPr>
        </p:nvSpPr>
        <p:spPr>
          <a:xfrm>
            <a:off x="152400" y="4812507"/>
            <a:ext cx="533400" cy="273844"/>
          </a:xfrm>
          <a:prstGeom prst="rect">
            <a:avLst/>
          </a:prstGeom>
        </p:spPr>
        <p:txBody>
          <a:bodyPr lIns="91365" tIns="45683" rIns="91365" bIns="45683"/>
          <a:lstStyle>
            <a:lvl1pPr>
              <a:defRPr lang="en-US" sz="1200" b="1" smtClean="0">
                <a:solidFill>
                  <a:srgbClr val="888888"/>
                </a:solidFill>
                <a:latin typeface="Arial" panose="020B0604020202020204" pitchFamily="34" charset="0"/>
                <a:cs typeface="Arial" panose="020B0604020202020204" pitchFamily="34" charset="0"/>
              </a:defRPr>
            </a:lvl1pPr>
          </a:lstStyle>
          <a:p>
            <a:fld id="{B8AB6F0A-7C00-4697-A717-3CF5337C9312}" type="slidenum">
              <a:rPr lang="en-GB" smtClean="0"/>
              <a:pPr/>
              <a:t>‹#›</a:t>
            </a:fld>
            <a:endParaRPr lang="en-GB" dirty="0"/>
          </a:p>
        </p:txBody>
      </p:sp>
      <p:sp>
        <p:nvSpPr>
          <p:cNvPr id="7" name="Title Placeholder 6"/>
          <p:cNvSpPr>
            <a:spLocks noGrp="1"/>
          </p:cNvSpPr>
          <p:nvPr>
            <p:ph type="title"/>
          </p:nvPr>
        </p:nvSpPr>
        <p:spPr>
          <a:xfrm>
            <a:off x="381000" y="205979"/>
            <a:ext cx="8342548" cy="594122"/>
          </a:xfrm>
          <a:prstGeom prst="rect">
            <a:avLst/>
          </a:prstGeom>
        </p:spPr>
        <p:txBody>
          <a:bodyPr lIns="0" tIns="45683" rIns="91365" bIns="91365" anchor="b" anchorCtr="0">
            <a:normAutofit/>
          </a:bodyPr>
          <a:lstStyle/>
          <a:p>
            <a:pPr marL="0" lvl="0"/>
            <a:r>
              <a:rPr lang="fr-CH" dirty="0"/>
              <a:t>Click to </a:t>
            </a:r>
            <a:r>
              <a:rPr lang="fr-CH" dirty="0" err="1"/>
              <a:t>edit</a:t>
            </a:r>
            <a:r>
              <a:rPr lang="fr-CH" dirty="0"/>
              <a:t> Master </a:t>
            </a:r>
            <a:r>
              <a:rPr lang="fr-CH" dirty="0" err="1"/>
              <a:t>title</a:t>
            </a:r>
            <a:r>
              <a:rPr lang="fr-CH" dirty="0"/>
              <a:t> style</a:t>
            </a:r>
            <a:endParaRPr lang="en-GB" dirty="0"/>
          </a:p>
        </p:txBody>
      </p:sp>
      <p:sp>
        <p:nvSpPr>
          <p:cNvPr id="2" name="Text Placeholder 1"/>
          <p:cNvSpPr>
            <a:spLocks noGrp="1"/>
          </p:cNvSpPr>
          <p:nvPr>
            <p:ph type="body" idx="1"/>
          </p:nvPr>
        </p:nvSpPr>
        <p:spPr>
          <a:xfrm>
            <a:off x="381000" y="1063228"/>
            <a:ext cx="8229600" cy="3165872"/>
          </a:xfrm>
          <a:prstGeom prst="rect">
            <a:avLst/>
          </a:prstGeom>
        </p:spPr>
        <p:txBody>
          <a:bodyPr vert="horz" lIns="91365" tIns="45683" rIns="91365" bIns="45683" rtlCol="0">
            <a:normAutofit/>
          </a:bodyPr>
          <a:lstStyle/>
          <a:p>
            <a:pPr lvl="0"/>
            <a:r>
              <a:rPr lang="en-US" dirty="0"/>
              <a:t>Click to edit Master text styles</a:t>
            </a:r>
          </a:p>
          <a:p>
            <a:pPr marL="448885" lvl="1" indent="-228406" algn="l" defTabSz="913629" rtl="0" eaLnBrk="1" latinLnBrk="0" hangingPunct="1">
              <a:spcBef>
                <a:spcPct val="20000"/>
              </a:spcBef>
              <a:buClr>
                <a:srgbClr val="B15371"/>
              </a:buClr>
              <a:buFont typeface="Arial" pitchFamily="34" charset="0"/>
              <a:buChar char="•"/>
            </a:pPr>
            <a:r>
              <a:rPr lang="en-US" dirty="0"/>
              <a:t>Second level</a:t>
            </a:r>
          </a:p>
          <a:p>
            <a:pPr marL="456814" lvl="2" indent="-228406" algn="l" defTabSz="913629" rtl="0" eaLnBrk="1" latinLnBrk="0" hangingPunct="1">
              <a:spcBef>
                <a:spcPct val="20000"/>
              </a:spcBef>
              <a:buClr>
                <a:srgbClr val="A5A8AC"/>
              </a:buClr>
              <a:buFont typeface="Arial" pitchFamily="34" charset="0"/>
              <a:buChar char="•"/>
            </a:pPr>
            <a:r>
              <a:rPr lang="en-US" dirty="0"/>
              <a:t>Third level</a:t>
            </a:r>
          </a:p>
        </p:txBody>
      </p:sp>
    </p:spTree>
  </p:cSld>
  <p:clrMap bg1="lt1" tx1="dk1" bg2="lt2" tx2="dk2" accent1="accent1" accent2="accent2" accent3="accent3" accent4="accent4" accent5="accent5" accent6="accent6" hlink="hlink" folHlink="folHlink"/>
  <p:sldLayoutIdLst>
    <p:sldLayoutId id="2147483661" r:id="rId1"/>
    <p:sldLayoutId id="2147483675" r:id="rId2"/>
    <p:sldLayoutId id="2147483676" r:id="rId3"/>
    <p:sldLayoutId id="2147483662" r:id="rId4"/>
    <p:sldLayoutId id="2147483674" r:id="rId5"/>
    <p:sldLayoutId id="2147483667" r:id="rId6"/>
    <p:sldLayoutId id="2147483665" r:id="rId7"/>
    <p:sldLayoutId id="2147483669" r:id="rId8"/>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lvl1pPr algn="ctr" defTabSz="913629" rtl="0" eaLnBrk="1" latinLnBrk="0" hangingPunct="1">
        <a:spcBef>
          <a:spcPct val="0"/>
        </a:spcBef>
        <a:buNone/>
        <a:defRPr lang="en-GB" sz="3000" kern="1200" cap="none" baseline="0" smtClean="0">
          <a:solidFill>
            <a:srgbClr val="B15371"/>
          </a:solidFill>
          <a:latin typeface="Georgia" panose="02040502050405020303" pitchFamily="18" charset="0"/>
          <a:ea typeface="+mj-ea"/>
          <a:cs typeface="+mj-cs"/>
        </a:defRPr>
      </a:lvl1pPr>
    </p:titleStyle>
    <p:bodyStyle>
      <a:lvl1pPr marL="228406" indent="-228406" algn="l" defTabSz="913629" rtl="0" eaLnBrk="1" latinLnBrk="0" hangingPunct="1">
        <a:spcBef>
          <a:spcPts val="600"/>
        </a:spcBef>
        <a:buClr>
          <a:srgbClr val="5C0A3A"/>
        </a:buClr>
        <a:buFont typeface="Arial" pitchFamily="34" charset="0"/>
        <a:buChar char="•"/>
        <a:defRPr lang="en-US" sz="2200" kern="1200" dirty="0" smtClean="0">
          <a:solidFill>
            <a:srgbClr val="666666"/>
          </a:solidFill>
          <a:latin typeface="Arial" panose="020B0604020202020204" pitchFamily="34" charset="0"/>
          <a:ea typeface="+mn-ea"/>
          <a:cs typeface="Arial" panose="020B0604020202020204" pitchFamily="34" charset="0"/>
        </a:defRPr>
      </a:lvl1pPr>
      <a:lvl2pPr marL="448885" indent="-228406" algn="l" defTabSz="913629" rtl="0" eaLnBrk="1" latinLnBrk="0" hangingPunct="1">
        <a:spcBef>
          <a:spcPct val="20000"/>
        </a:spcBef>
        <a:buClr>
          <a:srgbClr val="B15371"/>
        </a:buClr>
        <a:buFont typeface="Arial" pitchFamily="34" charset="0"/>
        <a:buChar char="•"/>
        <a:defRPr lang="en-US" sz="2000" kern="1200" dirty="0" smtClean="0">
          <a:solidFill>
            <a:srgbClr val="666666"/>
          </a:solidFill>
          <a:latin typeface="Arial" panose="020B0604020202020204" pitchFamily="34" charset="0"/>
          <a:ea typeface="+mn-ea"/>
          <a:cs typeface="Arial" panose="020B0604020202020204" pitchFamily="34" charset="0"/>
        </a:defRPr>
      </a:lvl2pPr>
      <a:lvl3pPr marL="456814" indent="-228406" algn="l" defTabSz="913629" rtl="0" eaLnBrk="1" latinLnBrk="0" hangingPunct="1">
        <a:spcBef>
          <a:spcPct val="20000"/>
        </a:spcBef>
        <a:buClr>
          <a:srgbClr val="A5A8AC"/>
        </a:buClr>
        <a:buFont typeface="Arial" pitchFamily="34" charset="0"/>
        <a:buChar char="•"/>
        <a:defRPr lang="en-US" sz="1800" b="0" kern="1200" dirty="0" smtClean="0">
          <a:solidFill>
            <a:srgbClr val="666666"/>
          </a:solidFill>
          <a:latin typeface="Arial" panose="020B0604020202020204" pitchFamily="34" charset="0"/>
          <a:ea typeface="+mn-ea"/>
          <a:cs typeface="Arial" panose="020B0604020202020204" pitchFamily="34" charset="0"/>
        </a:defRPr>
      </a:lvl3pPr>
      <a:lvl4pPr marL="1279087" indent="-228406" algn="l" defTabSz="913629" rtl="0" eaLnBrk="1" latinLnBrk="0" hangingPunct="1">
        <a:spcBef>
          <a:spcPct val="20000"/>
        </a:spcBef>
        <a:buClr>
          <a:schemeClr val="accent4"/>
        </a:buClr>
        <a:buFont typeface="Arial" pitchFamily="34" charset="0"/>
        <a:buChar char="•"/>
        <a:defRPr sz="1600" kern="1200">
          <a:solidFill>
            <a:schemeClr val="tx2"/>
          </a:solidFill>
          <a:latin typeface="Frutiger 45 Light" pitchFamily="34" charset="0"/>
          <a:ea typeface="+mn-ea"/>
          <a:cs typeface="+mn-cs"/>
        </a:defRPr>
      </a:lvl4pPr>
      <a:lvl5pPr marL="1553171" indent="-228406" algn="l" defTabSz="913629" rtl="0" eaLnBrk="1" latinLnBrk="0" hangingPunct="1">
        <a:spcBef>
          <a:spcPct val="20000"/>
        </a:spcBef>
        <a:buClr>
          <a:schemeClr val="accent5"/>
        </a:buClr>
        <a:buFont typeface="Arial" pitchFamily="34" charset="0"/>
        <a:buChar char="•"/>
        <a:defRPr sz="1600" kern="1200" baseline="0">
          <a:solidFill>
            <a:schemeClr val="tx2"/>
          </a:solidFill>
          <a:latin typeface="Frutiger 45 Light" pitchFamily="34" charset="0"/>
          <a:ea typeface="+mn-ea"/>
          <a:cs typeface="+mn-cs"/>
        </a:defRPr>
      </a:lvl5pPr>
      <a:lvl6pPr marL="1735895" indent="-182731" algn="l" defTabSz="91362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09985" indent="-182731" algn="l" defTabSz="913629"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2713" indent="-182731" algn="l" defTabSz="913629"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5433" indent="-182731" algn="l" defTabSz="913629"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3629" rtl="0" eaLnBrk="1" latinLnBrk="0" hangingPunct="1">
        <a:defRPr sz="1800" kern="1200">
          <a:solidFill>
            <a:schemeClr val="tx1"/>
          </a:solidFill>
          <a:latin typeface="+mn-lt"/>
          <a:ea typeface="+mn-ea"/>
          <a:cs typeface="+mn-cs"/>
        </a:defRPr>
      </a:lvl1pPr>
      <a:lvl2pPr marL="456814" algn="l" defTabSz="913629" rtl="0" eaLnBrk="1" latinLnBrk="0" hangingPunct="1">
        <a:defRPr sz="1800" kern="1200">
          <a:solidFill>
            <a:schemeClr val="tx1"/>
          </a:solidFill>
          <a:latin typeface="+mn-lt"/>
          <a:ea typeface="+mn-ea"/>
          <a:cs typeface="+mn-cs"/>
        </a:defRPr>
      </a:lvl2pPr>
      <a:lvl3pPr marL="913629" algn="l" defTabSz="913629" rtl="0" eaLnBrk="1" latinLnBrk="0" hangingPunct="1">
        <a:defRPr sz="1800" kern="1200">
          <a:solidFill>
            <a:schemeClr val="tx1"/>
          </a:solidFill>
          <a:latin typeface="+mn-lt"/>
          <a:ea typeface="+mn-ea"/>
          <a:cs typeface="+mn-cs"/>
        </a:defRPr>
      </a:lvl3pPr>
      <a:lvl4pPr marL="1370444" algn="l" defTabSz="913629" rtl="0" eaLnBrk="1" latinLnBrk="0" hangingPunct="1">
        <a:defRPr sz="1800" kern="1200">
          <a:solidFill>
            <a:schemeClr val="tx1"/>
          </a:solidFill>
          <a:latin typeface="+mn-lt"/>
          <a:ea typeface="+mn-ea"/>
          <a:cs typeface="+mn-cs"/>
        </a:defRPr>
      </a:lvl4pPr>
      <a:lvl5pPr marL="1827256" algn="l" defTabSz="913629" rtl="0" eaLnBrk="1" latinLnBrk="0" hangingPunct="1">
        <a:defRPr sz="1800" kern="1200">
          <a:solidFill>
            <a:schemeClr val="tx1"/>
          </a:solidFill>
          <a:latin typeface="+mn-lt"/>
          <a:ea typeface="+mn-ea"/>
          <a:cs typeface="+mn-cs"/>
        </a:defRPr>
      </a:lvl5pPr>
      <a:lvl6pPr marL="2284073" algn="l" defTabSz="913629" rtl="0" eaLnBrk="1" latinLnBrk="0" hangingPunct="1">
        <a:defRPr sz="1800" kern="1200">
          <a:solidFill>
            <a:schemeClr val="tx1"/>
          </a:solidFill>
          <a:latin typeface="+mn-lt"/>
          <a:ea typeface="+mn-ea"/>
          <a:cs typeface="+mn-cs"/>
        </a:defRPr>
      </a:lvl6pPr>
      <a:lvl7pPr marL="2740887" algn="l" defTabSz="913629" rtl="0" eaLnBrk="1" latinLnBrk="0" hangingPunct="1">
        <a:defRPr sz="1800" kern="1200">
          <a:solidFill>
            <a:schemeClr val="tx1"/>
          </a:solidFill>
          <a:latin typeface="+mn-lt"/>
          <a:ea typeface="+mn-ea"/>
          <a:cs typeface="+mn-cs"/>
        </a:defRPr>
      </a:lvl7pPr>
      <a:lvl8pPr marL="3197700" algn="l" defTabSz="913629" rtl="0" eaLnBrk="1" latinLnBrk="0" hangingPunct="1">
        <a:defRPr sz="1800" kern="1200">
          <a:solidFill>
            <a:schemeClr val="tx1"/>
          </a:solidFill>
          <a:latin typeface="+mn-lt"/>
          <a:ea typeface="+mn-ea"/>
          <a:cs typeface="+mn-cs"/>
        </a:defRPr>
      </a:lvl8pPr>
      <a:lvl9pPr marL="3654514" algn="l" defTabSz="91362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storage.googleapis.com/protocol-mop3-source/Main%20documents/fctc-mop3-5-en.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2.jpeg"/><Relationship Id="rId12"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28.svg"/><Relationship Id="rId5" Type="http://schemas.openxmlformats.org/officeDocument/2006/relationships/image" Target="../media/image23.png"/><Relationship Id="rId10" Type="http://schemas.openxmlformats.org/officeDocument/2006/relationships/image" Target="../media/image27.png"/><Relationship Id="rId4" Type="http://schemas.openxmlformats.org/officeDocument/2006/relationships/image" Target="../media/image26.sv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www.tax-stamps.org/news-article/proposal-for-an-fctc-protocol-compliant-tobacco-control-system-blue-print"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20923" y="420950"/>
            <a:ext cx="8061077" cy="1066800"/>
          </a:xfrm>
        </p:spPr>
        <p:txBody>
          <a:bodyPr/>
          <a:lstStyle/>
          <a:p>
            <a:pPr algn="l"/>
            <a:r>
              <a:rPr lang="en-US" sz="3200" dirty="0"/>
              <a:t>Implementing the FCTC Protocol</a:t>
            </a:r>
            <a:endParaRPr lang="en-GB" sz="3200" dirty="0">
              <a:solidFill>
                <a:schemeClr val="bg1"/>
              </a:solidFill>
            </a:endParaRPr>
          </a:p>
        </p:txBody>
      </p:sp>
      <p:sp>
        <p:nvSpPr>
          <p:cNvPr id="4" name="Subtitle 3"/>
          <p:cNvSpPr>
            <a:spLocks noGrp="1"/>
          </p:cNvSpPr>
          <p:nvPr>
            <p:ph type="subTitle" idx="1"/>
          </p:nvPr>
        </p:nvSpPr>
        <p:spPr>
          <a:xfrm>
            <a:off x="320923" y="2118833"/>
            <a:ext cx="4145280" cy="1371600"/>
          </a:xfrm>
        </p:spPr>
        <p:txBody>
          <a:bodyPr/>
          <a:lstStyle/>
          <a:p>
            <a:pPr>
              <a:spcAft>
                <a:spcPts val="600"/>
              </a:spcAft>
            </a:pPr>
            <a:r>
              <a:rPr lang="fr-CH" b="1" dirty="0"/>
              <a:t>Nicola Sudan, Tim Driscoll &amp; Ruggero Milanese</a:t>
            </a:r>
          </a:p>
          <a:p>
            <a:r>
              <a:rPr lang="fr-CH" b="1" dirty="0"/>
              <a:t>From the International Tax Stamp Association   </a:t>
            </a:r>
            <a:endParaRPr lang="en-GB" dirty="0"/>
          </a:p>
        </p:txBody>
      </p:sp>
      <p:sp>
        <p:nvSpPr>
          <p:cNvPr id="2" name="TextBox 1"/>
          <p:cNvSpPr txBox="1"/>
          <p:nvPr/>
        </p:nvSpPr>
        <p:spPr>
          <a:xfrm>
            <a:off x="812812" y="2311407"/>
            <a:ext cx="184514" cy="369257"/>
          </a:xfrm>
          <a:prstGeom prst="rect">
            <a:avLst/>
          </a:prstGeom>
          <a:noFill/>
        </p:spPr>
        <p:txBody>
          <a:bodyPr wrap="none" lIns="91365" tIns="45683" rIns="91365" bIns="45683" rtlCol="0">
            <a:spAutoFit/>
          </a:bodyPr>
          <a:lstStyle/>
          <a:p>
            <a:endParaRPr lang="en-US"/>
          </a:p>
        </p:txBody>
      </p:sp>
      <p:sp>
        <p:nvSpPr>
          <p:cNvPr id="3" name="TextBox 2">
            <a:extLst>
              <a:ext uri="{FF2B5EF4-FFF2-40B4-BE49-F238E27FC236}">
                <a16:creationId xmlns:a16="http://schemas.microsoft.com/office/drawing/2014/main" id="{2B85C650-CD7D-4495-A17F-F9DD7DF03B8D}"/>
              </a:ext>
            </a:extLst>
          </p:cNvPr>
          <p:cNvSpPr txBox="1"/>
          <p:nvPr/>
        </p:nvSpPr>
        <p:spPr>
          <a:xfrm>
            <a:off x="240365" y="1428750"/>
            <a:ext cx="7895110" cy="400110"/>
          </a:xfrm>
          <a:prstGeom prst="rect">
            <a:avLst/>
          </a:prstGeom>
          <a:noFill/>
        </p:spPr>
        <p:txBody>
          <a:bodyPr wrap="none" rtlCol="0">
            <a:spAutoFit/>
          </a:bodyPr>
          <a:lstStyle/>
          <a:p>
            <a:r>
              <a:rPr lang="en-US" sz="2000" dirty="0">
                <a:solidFill>
                  <a:schemeClr val="bg1"/>
                </a:solidFill>
                <a:latin typeface="Georgia" panose="02040502050405020303" pitchFamily="18" charset="0"/>
              </a:rPr>
              <a:t>Guidelines for revenue authorities running tax stamp </a:t>
            </a:r>
            <a:r>
              <a:rPr lang="en-US" sz="2000" dirty="0" err="1">
                <a:solidFill>
                  <a:schemeClr val="bg1"/>
                </a:solidFill>
                <a:latin typeface="Georgia" panose="02040502050405020303" pitchFamily="18" charset="0"/>
              </a:rPr>
              <a:t>programmes</a:t>
            </a:r>
            <a:endParaRPr lang="en-GB" sz="2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901606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6E08362-BF50-400C-B25F-24A4E2A703F2}"/>
              </a:ext>
            </a:extLst>
          </p:cNvPr>
          <p:cNvSpPr>
            <a:spLocks noGrp="1"/>
          </p:cNvSpPr>
          <p:nvPr>
            <p:ph sz="half" idx="2"/>
          </p:nvPr>
        </p:nvSpPr>
        <p:spPr>
          <a:xfrm>
            <a:off x="381000" y="1143001"/>
            <a:ext cx="4419600" cy="3389203"/>
          </a:xfrm>
        </p:spPr>
        <p:txBody>
          <a:bodyPr>
            <a:normAutofit/>
          </a:bodyPr>
          <a:lstStyle/>
          <a:p>
            <a:pPr>
              <a:spcAft>
                <a:spcPts val="1200"/>
              </a:spcAft>
            </a:pPr>
            <a:r>
              <a:rPr lang="en-US" dirty="0"/>
              <a:t>Facilitation of data exchange between authorities in different countries </a:t>
            </a:r>
          </a:p>
          <a:p>
            <a:pPr>
              <a:spcAft>
                <a:spcPts val="1200"/>
              </a:spcAft>
            </a:pPr>
            <a:r>
              <a:rPr lang="en-US" dirty="0"/>
              <a:t>Retrieval of traceability information from the source/ foreign database, based on the unique IDs </a:t>
            </a:r>
          </a:p>
          <a:p>
            <a:pPr>
              <a:spcAft>
                <a:spcPts val="1200"/>
              </a:spcAft>
            </a:pPr>
            <a:r>
              <a:rPr lang="en-US" dirty="0"/>
              <a:t>Operated by the FCTC Secretariat in Geneva</a:t>
            </a:r>
          </a:p>
        </p:txBody>
      </p:sp>
      <p:sp>
        <p:nvSpPr>
          <p:cNvPr id="5" name="Title 4"/>
          <p:cNvSpPr>
            <a:spLocks noGrp="1"/>
          </p:cNvSpPr>
          <p:nvPr>
            <p:ph type="title"/>
          </p:nvPr>
        </p:nvSpPr>
        <p:spPr/>
        <p:txBody>
          <a:bodyPr>
            <a:normAutofit fontScale="90000"/>
          </a:bodyPr>
          <a:lstStyle/>
          <a:p>
            <a:r>
              <a:rPr lang="en-US" dirty="0"/>
              <a:t>Global Information Sharing Focal Point (GSP) </a:t>
            </a:r>
          </a:p>
        </p:txBody>
      </p:sp>
      <p:sp>
        <p:nvSpPr>
          <p:cNvPr id="11" name="TextBox 10">
            <a:extLst>
              <a:ext uri="{FF2B5EF4-FFF2-40B4-BE49-F238E27FC236}">
                <a16:creationId xmlns:a16="http://schemas.microsoft.com/office/drawing/2014/main" id="{C7A67DEA-0FFC-4A7D-96B9-DD600FAC5ED7}"/>
              </a:ext>
            </a:extLst>
          </p:cNvPr>
          <p:cNvSpPr txBox="1"/>
          <p:nvPr/>
        </p:nvSpPr>
        <p:spPr>
          <a:xfrm>
            <a:off x="381000" y="4171622"/>
            <a:ext cx="7848600" cy="400110"/>
          </a:xfrm>
          <a:prstGeom prst="rect">
            <a:avLst/>
          </a:prstGeom>
          <a:noFill/>
        </p:spPr>
        <p:txBody>
          <a:bodyPr wrap="square">
            <a:spAutoFit/>
          </a:bodyPr>
          <a:lstStyle/>
          <a:p>
            <a:pPr marL="228406" indent="-228406">
              <a:spcBef>
                <a:spcPts val="600"/>
              </a:spcBef>
              <a:spcAft>
                <a:spcPts val="1200"/>
              </a:spcAft>
              <a:buClr>
                <a:srgbClr val="5C0A3A"/>
              </a:buClr>
              <a:buFont typeface="Arial" pitchFamily="34" charset="0"/>
              <a:buChar char="•"/>
            </a:pPr>
            <a:r>
              <a:rPr lang="en-US" sz="2000" dirty="0">
                <a:solidFill>
                  <a:srgbClr val="5C0A3A"/>
                </a:solidFill>
                <a:latin typeface="Arial" panose="020B0604020202020204" pitchFamily="34" charset="0"/>
                <a:cs typeface="Arial" panose="020B0604020202020204" pitchFamily="34" charset="0"/>
              </a:rPr>
              <a:t>Working Group mandated to issue guidelines for implementation</a:t>
            </a:r>
          </a:p>
        </p:txBody>
      </p:sp>
      <p:pic>
        <p:nvPicPr>
          <p:cNvPr id="2" name="Picture 1">
            <a:extLst>
              <a:ext uri="{FF2B5EF4-FFF2-40B4-BE49-F238E27FC236}">
                <a16:creationId xmlns:a16="http://schemas.microsoft.com/office/drawing/2014/main" id="{91F7EE0A-5449-4C02-A37E-08953813A323}"/>
              </a:ext>
            </a:extLst>
          </p:cNvPr>
          <p:cNvPicPr>
            <a:picLocks noChangeAspect="1"/>
          </p:cNvPicPr>
          <p:nvPr/>
        </p:nvPicPr>
        <p:blipFill>
          <a:blip r:embed="rId3"/>
          <a:stretch>
            <a:fillRect/>
          </a:stretch>
        </p:blipFill>
        <p:spPr>
          <a:xfrm>
            <a:off x="4943713" y="1463210"/>
            <a:ext cx="3779835" cy="2217080"/>
          </a:xfrm>
          <a:prstGeom prst="rect">
            <a:avLst/>
          </a:prstGeom>
        </p:spPr>
      </p:pic>
    </p:spTree>
    <p:extLst>
      <p:ext uri="{BB962C8B-B14F-4D97-AF65-F5344CB8AC3E}">
        <p14:creationId xmlns:p14="http://schemas.microsoft.com/office/powerpoint/2010/main" val="4167200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Working Group on T&amp;T systems, including GSP</a:t>
            </a:r>
          </a:p>
        </p:txBody>
      </p:sp>
      <p:pic>
        <p:nvPicPr>
          <p:cNvPr id="7" name="Picture 6">
            <a:extLst>
              <a:ext uri="{FF2B5EF4-FFF2-40B4-BE49-F238E27FC236}">
                <a16:creationId xmlns:a16="http://schemas.microsoft.com/office/drawing/2014/main" id="{7FAE6002-541E-4769-B6B4-4F52F8C9C926}"/>
              </a:ext>
            </a:extLst>
          </p:cNvPr>
          <p:cNvPicPr>
            <a:picLocks noChangeAspect="1"/>
          </p:cNvPicPr>
          <p:nvPr/>
        </p:nvPicPr>
        <p:blipFill>
          <a:blip r:embed="rId3"/>
          <a:stretch>
            <a:fillRect/>
          </a:stretch>
        </p:blipFill>
        <p:spPr>
          <a:xfrm>
            <a:off x="317528" y="1399631"/>
            <a:ext cx="1371600" cy="1922272"/>
          </a:xfrm>
          <a:prstGeom prst="rect">
            <a:avLst/>
          </a:prstGeom>
          <a:effectLst>
            <a:outerShdw blurRad="50800" dist="38100" dir="2700000" algn="tl" rotWithShape="0">
              <a:prstClr val="black">
                <a:alpha val="40000"/>
              </a:prstClr>
            </a:outerShdw>
          </a:effectLst>
        </p:spPr>
      </p:pic>
      <p:sp>
        <p:nvSpPr>
          <p:cNvPr id="9" name="Content Placeholder 3">
            <a:extLst>
              <a:ext uri="{FF2B5EF4-FFF2-40B4-BE49-F238E27FC236}">
                <a16:creationId xmlns:a16="http://schemas.microsoft.com/office/drawing/2014/main" id="{C5C7C35B-9D79-4E74-8156-15015B23D0F5}"/>
              </a:ext>
            </a:extLst>
          </p:cNvPr>
          <p:cNvSpPr txBox="1">
            <a:spLocks/>
          </p:cNvSpPr>
          <p:nvPr/>
        </p:nvSpPr>
        <p:spPr>
          <a:xfrm>
            <a:off x="1828800" y="819150"/>
            <a:ext cx="6818548" cy="3200399"/>
          </a:xfrm>
          <a:prstGeom prst="rect">
            <a:avLst/>
          </a:prstGeom>
        </p:spPr>
        <p:txBody>
          <a:bodyPr>
            <a:noAutofit/>
          </a:bodyPr>
          <a:lstStyle>
            <a:lvl1pPr marL="228406" indent="-228406" algn="l" defTabSz="913629" rtl="0" eaLnBrk="1" latinLnBrk="0" hangingPunct="1">
              <a:spcBef>
                <a:spcPts val="600"/>
              </a:spcBef>
              <a:buClr>
                <a:srgbClr val="5C0A3A"/>
              </a:buClr>
              <a:buFont typeface="Arial" pitchFamily="34" charset="0"/>
              <a:buChar char="•"/>
              <a:defRPr lang="en-US" sz="2200" kern="1200" dirty="0" smtClean="0">
                <a:solidFill>
                  <a:srgbClr val="666666"/>
                </a:solidFill>
                <a:latin typeface="Arial" panose="020B0604020202020204" pitchFamily="34" charset="0"/>
                <a:ea typeface="+mn-ea"/>
                <a:cs typeface="Arial" panose="020B0604020202020204" pitchFamily="34" charset="0"/>
              </a:defRPr>
            </a:lvl1pPr>
            <a:lvl2pPr marL="448885" indent="-228406" algn="l" defTabSz="913629" rtl="0" eaLnBrk="1" latinLnBrk="0" hangingPunct="1">
              <a:spcBef>
                <a:spcPct val="20000"/>
              </a:spcBef>
              <a:buClr>
                <a:srgbClr val="B15371"/>
              </a:buClr>
              <a:buFont typeface="Arial" pitchFamily="34" charset="0"/>
              <a:buChar char="•"/>
              <a:defRPr lang="en-US" sz="2000" kern="1200" dirty="0" smtClean="0">
                <a:solidFill>
                  <a:srgbClr val="666666"/>
                </a:solidFill>
                <a:latin typeface="Arial" panose="020B0604020202020204" pitchFamily="34" charset="0"/>
                <a:ea typeface="+mn-ea"/>
                <a:cs typeface="Arial" panose="020B0604020202020204" pitchFamily="34" charset="0"/>
              </a:defRPr>
            </a:lvl2pPr>
            <a:lvl3pPr marL="456814" indent="-228406" algn="l" defTabSz="913629" rtl="0" eaLnBrk="1" latinLnBrk="0" hangingPunct="1">
              <a:spcBef>
                <a:spcPct val="20000"/>
              </a:spcBef>
              <a:buClr>
                <a:srgbClr val="A5A8AC"/>
              </a:buClr>
              <a:buFont typeface="Arial" pitchFamily="34" charset="0"/>
              <a:buChar char="•"/>
              <a:defRPr lang="en-US" sz="1800" b="0" kern="1200" dirty="0" smtClean="0">
                <a:solidFill>
                  <a:srgbClr val="666666"/>
                </a:solidFill>
                <a:latin typeface="Arial" panose="020B0604020202020204" pitchFamily="34" charset="0"/>
                <a:ea typeface="+mn-ea"/>
                <a:cs typeface="Arial" panose="020B0604020202020204" pitchFamily="34" charset="0"/>
              </a:defRPr>
            </a:lvl3pPr>
            <a:lvl4pPr marL="1279087" indent="-228406" algn="l" defTabSz="913629" rtl="0" eaLnBrk="1" latinLnBrk="0" hangingPunct="1">
              <a:spcBef>
                <a:spcPct val="20000"/>
              </a:spcBef>
              <a:buClr>
                <a:schemeClr val="accent4"/>
              </a:buClr>
              <a:buFont typeface="Arial" pitchFamily="34" charset="0"/>
              <a:buChar char="•"/>
              <a:defRPr sz="1600" kern="1200">
                <a:solidFill>
                  <a:schemeClr val="tx2"/>
                </a:solidFill>
                <a:latin typeface="Frutiger 45 Light" pitchFamily="34" charset="0"/>
                <a:ea typeface="+mn-ea"/>
                <a:cs typeface="+mn-cs"/>
              </a:defRPr>
            </a:lvl4pPr>
            <a:lvl5pPr marL="1553171" indent="-228406" algn="l" defTabSz="913629" rtl="0" eaLnBrk="1" latinLnBrk="0" hangingPunct="1">
              <a:spcBef>
                <a:spcPct val="20000"/>
              </a:spcBef>
              <a:buClr>
                <a:schemeClr val="accent5"/>
              </a:buClr>
              <a:buFont typeface="Arial" pitchFamily="34" charset="0"/>
              <a:buChar char="•"/>
              <a:defRPr sz="1600" kern="1200" baseline="0">
                <a:solidFill>
                  <a:schemeClr val="tx2"/>
                </a:solidFill>
                <a:latin typeface="Frutiger 45 Light" pitchFamily="34" charset="0"/>
                <a:ea typeface="+mn-ea"/>
                <a:cs typeface="+mn-cs"/>
              </a:defRPr>
            </a:lvl5pPr>
            <a:lvl6pPr marL="1735895" indent="-182731" algn="l" defTabSz="913629"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09985" indent="-182731" algn="l" defTabSz="913629"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2713" indent="-182731" algn="l" defTabSz="913629"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5433" indent="-182731" algn="l" defTabSz="913629"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a:spcBef>
                <a:spcPts val="0"/>
              </a:spcBef>
              <a:spcAft>
                <a:spcPts val="600"/>
              </a:spcAft>
            </a:pPr>
            <a:r>
              <a:rPr lang="en-US" sz="1400" dirty="0"/>
              <a:t>Document dated 19 May 2023, will be submitted for approval at the FCTC/MOP2 event in Nov. 2023</a:t>
            </a:r>
          </a:p>
          <a:p>
            <a:pPr>
              <a:spcBef>
                <a:spcPts val="0"/>
              </a:spcBef>
              <a:spcAft>
                <a:spcPts val="600"/>
              </a:spcAft>
            </a:pPr>
            <a:r>
              <a:rPr lang="en-US" sz="1400" dirty="0"/>
              <a:t>Minimum impact and technological neutrality</a:t>
            </a:r>
          </a:p>
          <a:p>
            <a:pPr>
              <a:spcBef>
                <a:spcPts val="0"/>
              </a:spcBef>
              <a:spcAft>
                <a:spcPts val="600"/>
              </a:spcAft>
            </a:pPr>
            <a:r>
              <a:rPr lang="en-US" sz="1400" dirty="0"/>
              <a:t>No central storage of information (query based acting as intermediary / messaging system)</a:t>
            </a:r>
          </a:p>
          <a:p>
            <a:pPr>
              <a:spcBef>
                <a:spcPts val="0"/>
              </a:spcBef>
              <a:spcAft>
                <a:spcPts val="600"/>
              </a:spcAft>
            </a:pPr>
            <a:r>
              <a:rPr lang="en-US" sz="1400" dirty="0"/>
              <a:t>Security and confidentiality via encryption and user authorization </a:t>
            </a:r>
          </a:p>
          <a:p>
            <a:pPr>
              <a:spcBef>
                <a:spcPts val="0"/>
              </a:spcBef>
              <a:spcAft>
                <a:spcPts val="600"/>
              </a:spcAft>
            </a:pPr>
            <a:r>
              <a:rPr lang="en-US" sz="1400" dirty="0"/>
              <a:t>Library of Unique ID patterns, in order to recognize the country of origin</a:t>
            </a:r>
          </a:p>
          <a:p>
            <a:pPr>
              <a:spcBef>
                <a:spcPts val="0"/>
              </a:spcBef>
              <a:spcAft>
                <a:spcPts val="600"/>
              </a:spcAft>
            </a:pPr>
            <a:r>
              <a:rPr lang="en-US" sz="1400" dirty="0"/>
              <a:t>Use-case: </a:t>
            </a:r>
          </a:p>
          <a:p>
            <a:pPr lvl="1">
              <a:spcBef>
                <a:spcPts val="0"/>
              </a:spcBef>
              <a:spcAft>
                <a:spcPts val="600"/>
              </a:spcAft>
              <a:buFont typeface="Arial" panose="020B0604020202020204" pitchFamily="34" charset="0"/>
              <a:buChar char="−"/>
            </a:pPr>
            <a:r>
              <a:rPr lang="en-US" sz="1200" dirty="0"/>
              <a:t>Message will consist of the UIM code and information needed</a:t>
            </a:r>
          </a:p>
          <a:p>
            <a:pPr lvl="1">
              <a:spcBef>
                <a:spcPts val="0"/>
              </a:spcBef>
              <a:spcAft>
                <a:spcPts val="600"/>
              </a:spcAft>
              <a:buFont typeface="Arial" panose="020B0604020202020204" pitchFamily="34" charset="0"/>
              <a:buChar char="−"/>
            </a:pPr>
            <a:r>
              <a:rPr lang="en-US" sz="1200" dirty="0"/>
              <a:t>The receiving party will consult their traceability system to determine if the UIM was created within their system. </a:t>
            </a:r>
          </a:p>
          <a:p>
            <a:pPr lvl="1">
              <a:spcBef>
                <a:spcPts val="0"/>
              </a:spcBef>
              <a:spcAft>
                <a:spcPts val="600"/>
              </a:spcAft>
              <a:buFont typeface="Arial" panose="020B0604020202020204" pitchFamily="34" charset="0"/>
              <a:buChar char="−"/>
            </a:pPr>
            <a:r>
              <a:rPr lang="en-US" sz="1200" dirty="0"/>
              <a:t>If valid, the receiving party will also provide traceability data linked to that code</a:t>
            </a:r>
          </a:p>
          <a:p>
            <a:pPr lvl="1">
              <a:spcBef>
                <a:spcPts val="0"/>
              </a:spcBef>
              <a:spcAft>
                <a:spcPts val="600"/>
              </a:spcAft>
              <a:buFont typeface="Arial" panose="020B0604020202020204" pitchFamily="34" charset="0"/>
              <a:buChar char="−"/>
            </a:pPr>
            <a:r>
              <a:rPr lang="en-US" sz="1200" dirty="0"/>
              <a:t>Further messages may </a:t>
            </a:r>
            <a:r>
              <a:rPr lang="en-US" sz="1200" dirty="0" err="1"/>
              <a:t>be</a:t>
            </a:r>
            <a:r>
              <a:rPr lang="en-US" sz="1200" dirty="0"/>
              <a:t> submitted with follow-up queries</a:t>
            </a:r>
          </a:p>
          <a:p>
            <a:pPr>
              <a:spcBef>
                <a:spcPts val="0"/>
              </a:spcBef>
              <a:spcAft>
                <a:spcPts val="600"/>
              </a:spcAft>
            </a:pPr>
            <a:r>
              <a:rPr lang="en-US" sz="1400" dirty="0"/>
              <a:t>In the future, more sophisticated and automated data exchange capabilities may be implemented depending on system adoption (UIM pattern detection, APIs)</a:t>
            </a:r>
          </a:p>
        </p:txBody>
      </p:sp>
      <p:sp>
        <p:nvSpPr>
          <p:cNvPr id="10" name="TextBox 9">
            <a:extLst>
              <a:ext uri="{FF2B5EF4-FFF2-40B4-BE49-F238E27FC236}">
                <a16:creationId xmlns:a16="http://schemas.microsoft.com/office/drawing/2014/main" id="{0FC8A148-6A4D-4FF3-80E3-09DD7BF0D971}"/>
              </a:ext>
            </a:extLst>
          </p:cNvPr>
          <p:cNvSpPr txBox="1"/>
          <p:nvPr/>
        </p:nvSpPr>
        <p:spPr>
          <a:xfrm>
            <a:off x="165127" y="3340953"/>
            <a:ext cx="1739873" cy="830997"/>
          </a:xfrm>
          <a:prstGeom prst="rect">
            <a:avLst/>
          </a:prstGeom>
          <a:noFill/>
        </p:spPr>
        <p:txBody>
          <a:bodyPr wrap="square" rtlCol="0">
            <a:spAutoFit/>
          </a:bodyPr>
          <a:lstStyle/>
          <a:p>
            <a:pPr algn="ctr"/>
            <a:r>
              <a:rPr lang="en-US" sz="1200" u="sng" dirty="0">
                <a:solidFill>
                  <a:srgbClr val="0563C1"/>
                </a:solidFill>
                <a:effectLst/>
                <a:latin typeface="Calibri" panose="020F0502020204030204" pitchFamily="34" charset="0"/>
                <a:ea typeface="Calibri" panose="020F0502020204030204" pitchFamily="34" charset="0"/>
                <a:hlinkClick r:id="rId4"/>
              </a:rPr>
              <a:t>https://storage.googleapis.com/protocol-mop3-source/Main%20documents/fctc-mop3-5-en.pdf</a:t>
            </a:r>
            <a:endParaRPr lang="en-US" sz="1200" dirty="0"/>
          </a:p>
        </p:txBody>
      </p:sp>
    </p:spTree>
    <p:extLst>
      <p:ext uri="{BB962C8B-B14F-4D97-AF65-F5344CB8AC3E}">
        <p14:creationId xmlns:p14="http://schemas.microsoft.com/office/powerpoint/2010/main" val="2355855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948" y="205979"/>
            <a:ext cx="8878652" cy="594122"/>
          </a:xfrm>
        </p:spPr>
        <p:txBody>
          <a:bodyPr>
            <a:noAutofit/>
          </a:bodyPr>
          <a:lstStyle/>
          <a:p>
            <a:r>
              <a:rPr lang="en-US" sz="2200" dirty="0"/>
              <a:t>Example of how it can work with existing tax stamp programs (1 of 2)</a:t>
            </a:r>
          </a:p>
        </p:txBody>
      </p:sp>
      <p:sp>
        <p:nvSpPr>
          <p:cNvPr id="4" name="TextBox 3">
            <a:extLst>
              <a:ext uri="{FF2B5EF4-FFF2-40B4-BE49-F238E27FC236}">
                <a16:creationId xmlns:a16="http://schemas.microsoft.com/office/drawing/2014/main" id="{21201D2E-B508-41AA-9CD8-86D2775BAE4A}"/>
              </a:ext>
            </a:extLst>
          </p:cNvPr>
          <p:cNvSpPr txBox="1"/>
          <p:nvPr/>
        </p:nvSpPr>
        <p:spPr>
          <a:xfrm>
            <a:off x="1652278" y="1265649"/>
            <a:ext cx="1069524" cy="369332"/>
          </a:xfrm>
          <a:prstGeom prst="rect">
            <a:avLst/>
          </a:prstGeom>
          <a:noFill/>
        </p:spPr>
        <p:txBody>
          <a:bodyPr wrap="none" rtlCol="0">
            <a:spAutoFit/>
          </a:bodyPr>
          <a:lstStyle/>
          <a:p>
            <a:r>
              <a:rPr lang="en-US" dirty="0"/>
              <a:t>Pakistan</a:t>
            </a:r>
          </a:p>
        </p:txBody>
      </p:sp>
      <p:sp>
        <p:nvSpPr>
          <p:cNvPr id="8" name="TextBox 7">
            <a:extLst>
              <a:ext uri="{FF2B5EF4-FFF2-40B4-BE49-F238E27FC236}">
                <a16:creationId xmlns:a16="http://schemas.microsoft.com/office/drawing/2014/main" id="{53A9757E-FEC2-45B5-8322-4873926B90C1}"/>
              </a:ext>
            </a:extLst>
          </p:cNvPr>
          <p:cNvSpPr txBox="1"/>
          <p:nvPr/>
        </p:nvSpPr>
        <p:spPr>
          <a:xfrm>
            <a:off x="6324600" y="1266462"/>
            <a:ext cx="1069524" cy="369332"/>
          </a:xfrm>
          <a:prstGeom prst="rect">
            <a:avLst/>
          </a:prstGeom>
          <a:noFill/>
        </p:spPr>
        <p:txBody>
          <a:bodyPr wrap="none" rtlCol="0">
            <a:spAutoFit/>
          </a:bodyPr>
          <a:lstStyle/>
          <a:p>
            <a:r>
              <a:rPr lang="en-US" dirty="0"/>
              <a:t>Morocco</a:t>
            </a:r>
          </a:p>
        </p:txBody>
      </p:sp>
      <p:cxnSp>
        <p:nvCxnSpPr>
          <p:cNvPr id="10" name="Straight Connector 9">
            <a:extLst>
              <a:ext uri="{FF2B5EF4-FFF2-40B4-BE49-F238E27FC236}">
                <a16:creationId xmlns:a16="http://schemas.microsoft.com/office/drawing/2014/main" id="{03897C46-D65D-4CEF-8FFE-927708DA648A}"/>
              </a:ext>
            </a:extLst>
          </p:cNvPr>
          <p:cNvCxnSpPr/>
          <p:nvPr/>
        </p:nvCxnSpPr>
        <p:spPr>
          <a:xfrm>
            <a:off x="4572000" y="1248296"/>
            <a:ext cx="0" cy="3276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FC6CF87-B689-4A6C-82BC-622E954AA5CB}"/>
              </a:ext>
            </a:extLst>
          </p:cNvPr>
          <p:cNvSpPr txBox="1"/>
          <p:nvPr/>
        </p:nvSpPr>
        <p:spPr>
          <a:xfrm>
            <a:off x="7110872" y="3452486"/>
            <a:ext cx="930063" cy="261610"/>
          </a:xfrm>
          <a:prstGeom prst="rect">
            <a:avLst/>
          </a:prstGeom>
          <a:noFill/>
        </p:spPr>
        <p:txBody>
          <a:bodyPr wrap="none" rtlCol="0">
            <a:spAutoFit/>
          </a:bodyPr>
          <a:lstStyle/>
          <a:p>
            <a:pPr algn="ctr"/>
            <a:r>
              <a:rPr lang="en-US" sz="1050" dirty="0"/>
              <a:t>DOMESTIC</a:t>
            </a:r>
          </a:p>
        </p:txBody>
      </p:sp>
      <p:pic>
        <p:nvPicPr>
          <p:cNvPr id="20" name="Picture 19" descr="A close-up of a box&#10;&#10;Description automatically generated">
            <a:extLst>
              <a:ext uri="{FF2B5EF4-FFF2-40B4-BE49-F238E27FC236}">
                <a16:creationId xmlns:a16="http://schemas.microsoft.com/office/drawing/2014/main" id="{3526367B-9770-488F-BD3D-FAFA865D7B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2" t="430" r="41111" b="31155"/>
          <a:stretch/>
        </p:blipFill>
        <p:spPr>
          <a:xfrm rot="5400000">
            <a:off x="6852002" y="2140275"/>
            <a:ext cx="1447801" cy="1176621"/>
          </a:xfrm>
          <a:prstGeom prst="rect">
            <a:avLst/>
          </a:prstGeom>
        </p:spPr>
      </p:pic>
      <p:sp>
        <p:nvSpPr>
          <p:cNvPr id="21" name="TextBox 20">
            <a:extLst>
              <a:ext uri="{FF2B5EF4-FFF2-40B4-BE49-F238E27FC236}">
                <a16:creationId xmlns:a16="http://schemas.microsoft.com/office/drawing/2014/main" id="{76BED1A3-EDA1-4FE6-808C-D37C7C0D6C67}"/>
              </a:ext>
            </a:extLst>
          </p:cNvPr>
          <p:cNvSpPr txBox="1"/>
          <p:nvPr/>
        </p:nvSpPr>
        <p:spPr>
          <a:xfrm>
            <a:off x="1093818" y="3452486"/>
            <a:ext cx="930063" cy="261610"/>
          </a:xfrm>
          <a:prstGeom prst="rect">
            <a:avLst/>
          </a:prstGeom>
          <a:noFill/>
        </p:spPr>
        <p:txBody>
          <a:bodyPr wrap="none" rtlCol="0">
            <a:spAutoFit/>
          </a:bodyPr>
          <a:lstStyle/>
          <a:p>
            <a:pPr algn="ctr"/>
            <a:r>
              <a:rPr lang="en-US" sz="1050" dirty="0"/>
              <a:t>DOMESTIC</a:t>
            </a:r>
          </a:p>
        </p:txBody>
      </p:sp>
      <p:grpSp>
        <p:nvGrpSpPr>
          <p:cNvPr id="53" name="Group 52">
            <a:extLst>
              <a:ext uri="{FF2B5EF4-FFF2-40B4-BE49-F238E27FC236}">
                <a16:creationId xmlns:a16="http://schemas.microsoft.com/office/drawing/2014/main" id="{F4D89B57-A58B-4C36-80D9-6875C466EF67}"/>
              </a:ext>
            </a:extLst>
          </p:cNvPr>
          <p:cNvGrpSpPr/>
          <p:nvPr/>
        </p:nvGrpSpPr>
        <p:grpSpPr>
          <a:xfrm>
            <a:off x="685800" y="3706402"/>
            <a:ext cx="8099650" cy="998948"/>
            <a:chOff x="685800" y="3706402"/>
            <a:chExt cx="8099650" cy="998948"/>
          </a:xfrm>
        </p:grpSpPr>
        <p:grpSp>
          <p:nvGrpSpPr>
            <p:cNvPr id="47" name="Group 46">
              <a:extLst>
                <a:ext uri="{FF2B5EF4-FFF2-40B4-BE49-F238E27FC236}">
                  <a16:creationId xmlns:a16="http://schemas.microsoft.com/office/drawing/2014/main" id="{5920D4E5-67BC-4FF4-83BA-BA1A2E163E76}"/>
                </a:ext>
              </a:extLst>
            </p:cNvPr>
            <p:cNvGrpSpPr/>
            <p:nvPr/>
          </p:nvGrpSpPr>
          <p:grpSpPr>
            <a:xfrm>
              <a:off x="874832" y="3706402"/>
              <a:ext cx="7910618" cy="998948"/>
              <a:chOff x="874832" y="3706402"/>
              <a:chExt cx="7910618" cy="998948"/>
            </a:xfrm>
          </p:grpSpPr>
          <p:sp>
            <p:nvSpPr>
              <p:cNvPr id="18" name="Cylinder 17">
                <a:extLst>
                  <a:ext uri="{FF2B5EF4-FFF2-40B4-BE49-F238E27FC236}">
                    <a16:creationId xmlns:a16="http://schemas.microsoft.com/office/drawing/2014/main" id="{ACBF9739-1FB1-44C6-B119-C004E00663C7}"/>
                  </a:ext>
                </a:extLst>
              </p:cNvPr>
              <p:cNvSpPr/>
              <p:nvPr/>
            </p:nvSpPr>
            <p:spPr>
              <a:xfrm>
                <a:off x="6617385" y="4171950"/>
                <a:ext cx="914400" cy="53340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0AC87C2-F697-45A9-970D-4E3B8D417995}"/>
                  </a:ext>
                </a:extLst>
              </p:cNvPr>
              <p:cNvGrpSpPr/>
              <p:nvPr/>
            </p:nvGrpSpPr>
            <p:grpSpPr>
              <a:xfrm>
                <a:off x="874832" y="3714096"/>
                <a:ext cx="1792168" cy="991254"/>
                <a:chOff x="874832" y="3714096"/>
                <a:chExt cx="1792168" cy="991254"/>
              </a:xfrm>
            </p:grpSpPr>
            <p:sp>
              <p:nvSpPr>
                <p:cNvPr id="17" name="Cylinder 16">
                  <a:extLst>
                    <a:ext uri="{FF2B5EF4-FFF2-40B4-BE49-F238E27FC236}">
                      <a16:creationId xmlns:a16="http://schemas.microsoft.com/office/drawing/2014/main" id="{AEC15D4A-F93E-4210-AFAC-17DCA9832421}"/>
                    </a:ext>
                  </a:extLst>
                </p:cNvPr>
                <p:cNvSpPr/>
                <p:nvPr/>
              </p:nvSpPr>
              <p:spPr>
                <a:xfrm>
                  <a:off x="1752600" y="4171950"/>
                  <a:ext cx="914400" cy="533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ctor: Elbow 24">
                  <a:extLst>
                    <a:ext uri="{FF2B5EF4-FFF2-40B4-BE49-F238E27FC236}">
                      <a16:creationId xmlns:a16="http://schemas.microsoft.com/office/drawing/2014/main" id="{598C6C32-47E8-406D-9829-AC013D611987}"/>
                    </a:ext>
                  </a:extLst>
                </p:cNvPr>
                <p:cNvCxnSpPr>
                  <a:cxnSpLocks/>
                  <a:stCxn id="21" idx="2"/>
                  <a:endCxn id="17" idx="2"/>
                </p:cNvCxnSpPr>
                <p:nvPr/>
              </p:nvCxnSpPr>
              <p:spPr>
                <a:xfrm rot="16200000" flipH="1">
                  <a:off x="1293448" y="3979498"/>
                  <a:ext cx="724554" cy="1937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09E9ED-D83D-40D1-8C1F-7FEBA16DDC54}"/>
                    </a:ext>
                  </a:extLst>
                </p:cNvPr>
                <p:cNvSpPr txBox="1"/>
                <p:nvPr/>
              </p:nvSpPr>
              <p:spPr>
                <a:xfrm>
                  <a:off x="874832" y="3869113"/>
                  <a:ext cx="648319" cy="276999"/>
                </a:xfrm>
                <a:prstGeom prst="rect">
                  <a:avLst/>
                </a:prstGeom>
                <a:noFill/>
              </p:spPr>
              <p:txBody>
                <a:bodyPr wrap="none" rtlCol="0">
                  <a:spAutoFit/>
                </a:bodyPr>
                <a:lstStyle/>
                <a:p>
                  <a:r>
                    <a:rPr lang="en-US" sz="1200" dirty="0"/>
                    <a:t>UID</a:t>
                  </a:r>
                  <a:r>
                    <a:rPr lang="en-US" sz="1200" baseline="-25000" dirty="0"/>
                    <a:t>PAK</a:t>
                  </a:r>
                </a:p>
              </p:txBody>
            </p:sp>
          </p:grpSp>
          <p:cxnSp>
            <p:nvCxnSpPr>
              <p:cNvPr id="39" name="Connector: Elbow 38">
                <a:extLst>
                  <a:ext uri="{FF2B5EF4-FFF2-40B4-BE49-F238E27FC236}">
                    <a16:creationId xmlns:a16="http://schemas.microsoft.com/office/drawing/2014/main" id="{54AE9852-07F8-4F10-9C4D-349EE348587C}"/>
                  </a:ext>
                </a:extLst>
              </p:cNvPr>
              <p:cNvCxnSpPr>
                <a:cxnSpLocks/>
              </p:cNvCxnSpPr>
              <p:nvPr/>
            </p:nvCxnSpPr>
            <p:spPr>
              <a:xfrm rot="5400000">
                <a:off x="7232115" y="3996957"/>
                <a:ext cx="732248" cy="1511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70359AF-B6DC-48B3-9A05-7ED19652D162}"/>
                  </a:ext>
                </a:extLst>
              </p:cNvPr>
              <p:cNvSpPr txBox="1"/>
              <p:nvPr/>
            </p:nvSpPr>
            <p:spPr>
              <a:xfrm>
                <a:off x="7789665" y="3869113"/>
                <a:ext cx="995785" cy="276999"/>
              </a:xfrm>
              <a:prstGeom prst="rect">
                <a:avLst/>
              </a:prstGeom>
              <a:noFill/>
            </p:spPr>
            <p:txBody>
              <a:bodyPr wrap="none" rtlCol="0">
                <a:spAutoFit/>
              </a:bodyPr>
              <a:lstStyle/>
              <a:p>
                <a:r>
                  <a:rPr lang="en-US" sz="1200" dirty="0"/>
                  <a:t>UID</a:t>
                </a:r>
                <a:r>
                  <a:rPr lang="en-US" sz="1200" baseline="-25000" dirty="0"/>
                  <a:t>MOROCCO</a:t>
                </a:r>
              </a:p>
            </p:txBody>
          </p:sp>
        </p:grpSp>
        <p:grpSp>
          <p:nvGrpSpPr>
            <p:cNvPr id="52" name="Group 51">
              <a:extLst>
                <a:ext uri="{FF2B5EF4-FFF2-40B4-BE49-F238E27FC236}">
                  <a16:creationId xmlns:a16="http://schemas.microsoft.com/office/drawing/2014/main" id="{1241EE78-BCEB-43C2-86C7-FA0495B5A50F}"/>
                </a:ext>
              </a:extLst>
            </p:cNvPr>
            <p:cNvGrpSpPr/>
            <p:nvPr/>
          </p:nvGrpSpPr>
          <p:grpSpPr>
            <a:xfrm>
              <a:off x="685800" y="3807557"/>
              <a:ext cx="7282741" cy="412316"/>
              <a:chOff x="685800" y="3807557"/>
              <a:chExt cx="7282741" cy="412316"/>
            </a:xfrm>
          </p:grpSpPr>
          <p:sp>
            <p:nvSpPr>
              <p:cNvPr id="49" name="TextBox 48">
                <a:extLst>
                  <a:ext uri="{FF2B5EF4-FFF2-40B4-BE49-F238E27FC236}">
                    <a16:creationId xmlns:a16="http://schemas.microsoft.com/office/drawing/2014/main" id="{05EFCED0-07D4-4944-8B5A-4D465C896F5B}"/>
                  </a:ext>
                </a:extLst>
              </p:cNvPr>
              <p:cNvSpPr txBox="1"/>
              <p:nvPr/>
            </p:nvSpPr>
            <p:spPr>
              <a:xfrm>
                <a:off x="685800" y="3807557"/>
                <a:ext cx="386644" cy="400110"/>
              </a:xfrm>
              <a:prstGeom prst="rect">
                <a:avLst/>
              </a:prstGeom>
              <a:noFill/>
            </p:spPr>
            <p:txBody>
              <a:bodyPr wrap="none" rtlCol="0">
                <a:spAutoFit/>
              </a:bodyPr>
              <a:lstStyle/>
              <a:p>
                <a:r>
                  <a:rPr lang="en-US" sz="2000" dirty="0">
                    <a:solidFill>
                      <a:srgbClr val="00B050"/>
                    </a:solidFill>
                    <a:sym typeface="Wingdings" panose="05000000000000000000" pitchFamily="2" charset="2"/>
                  </a:rPr>
                  <a:t></a:t>
                </a:r>
                <a:endParaRPr lang="en-US" sz="2000" dirty="0">
                  <a:solidFill>
                    <a:srgbClr val="E7221E"/>
                  </a:solidFill>
                </a:endParaRPr>
              </a:p>
            </p:txBody>
          </p:sp>
          <p:sp>
            <p:nvSpPr>
              <p:cNvPr id="51" name="TextBox 50">
                <a:extLst>
                  <a:ext uri="{FF2B5EF4-FFF2-40B4-BE49-F238E27FC236}">
                    <a16:creationId xmlns:a16="http://schemas.microsoft.com/office/drawing/2014/main" id="{D12A4686-E30A-46FD-8844-70740161DBF3}"/>
                  </a:ext>
                </a:extLst>
              </p:cNvPr>
              <p:cNvSpPr txBox="1"/>
              <p:nvPr/>
            </p:nvSpPr>
            <p:spPr>
              <a:xfrm>
                <a:off x="7581897" y="3819763"/>
                <a:ext cx="386644" cy="400110"/>
              </a:xfrm>
              <a:prstGeom prst="rect">
                <a:avLst/>
              </a:prstGeom>
              <a:noFill/>
            </p:spPr>
            <p:txBody>
              <a:bodyPr wrap="none" rtlCol="0">
                <a:spAutoFit/>
              </a:bodyPr>
              <a:lstStyle/>
              <a:p>
                <a:r>
                  <a:rPr lang="en-US" sz="2000" dirty="0">
                    <a:solidFill>
                      <a:srgbClr val="00B050"/>
                    </a:solidFill>
                    <a:sym typeface="Wingdings" panose="05000000000000000000" pitchFamily="2" charset="2"/>
                  </a:rPr>
                  <a:t></a:t>
                </a:r>
                <a:endParaRPr lang="en-US" sz="2000" dirty="0">
                  <a:solidFill>
                    <a:srgbClr val="E7221E"/>
                  </a:solidFill>
                </a:endParaRPr>
              </a:p>
            </p:txBody>
          </p:sp>
        </p:grpSp>
      </p:grpSp>
      <p:pic>
        <p:nvPicPr>
          <p:cNvPr id="6" name="Picture 5">
            <a:extLst>
              <a:ext uri="{FF2B5EF4-FFF2-40B4-BE49-F238E27FC236}">
                <a16:creationId xmlns:a16="http://schemas.microsoft.com/office/drawing/2014/main" id="{B4A2B00D-AF6E-07D4-46F2-86B1CF90B7F7}"/>
              </a:ext>
            </a:extLst>
          </p:cNvPr>
          <p:cNvPicPr>
            <a:picLocks noChangeAspect="1"/>
          </p:cNvPicPr>
          <p:nvPr/>
        </p:nvPicPr>
        <p:blipFill>
          <a:blip r:embed="rId4"/>
          <a:stretch>
            <a:fillRect/>
          </a:stretch>
        </p:blipFill>
        <p:spPr>
          <a:xfrm>
            <a:off x="1056097" y="2019667"/>
            <a:ext cx="1005504" cy="1427729"/>
          </a:xfrm>
          <a:prstGeom prst="rect">
            <a:avLst/>
          </a:prstGeom>
        </p:spPr>
      </p:pic>
    </p:spTree>
    <p:extLst>
      <p:ext uri="{BB962C8B-B14F-4D97-AF65-F5344CB8AC3E}">
        <p14:creationId xmlns:p14="http://schemas.microsoft.com/office/powerpoint/2010/main" val="1968469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948" y="205979"/>
            <a:ext cx="8878652" cy="594122"/>
          </a:xfrm>
        </p:spPr>
        <p:txBody>
          <a:bodyPr>
            <a:noAutofit/>
          </a:bodyPr>
          <a:lstStyle/>
          <a:p>
            <a:r>
              <a:rPr lang="en-US" sz="2200" dirty="0"/>
              <a:t>Example of how it can work with existing tax stamp programs (1 of 2)</a:t>
            </a:r>
          </a:p>
        </p:txBody>
      </p:sp>
      <p:sp>
        <p:nvSpPr>
          <p:cNvPr id="4" name="TextBox 3">
            <a:extLst>
              <a:ext uri="{FF2B5EF4-FFF2-40B4-BE49-F238E27FC236}">
                <a16:creationId xmlns:a16="http://schemas.microsoft.com/office/drawing/2014/main" id="{21201D2E-B508-41AA-9CD8-86D2775BAE4A}"/>
              </a:ext>
            </a:extLst>
          </p:cNvPr>
          <p:cNvSpPr txBox="1"/>
          <p:nvPr/>
        </p:nvSpPr>
        <p:spPr>
          <a:xfrm>
            <a:off x="1652278" y="1265649"/>
            <a:ext cx="1069524" cy="369332"/>
          </a:xfrm>
          <a:prstGeom prst="rect">
            <a:avLst/>
          </a:prstGeom>
          <a:noFill/>
        </p:spPr>
        <p:txBody>
          <a:bodyPr wrap="none" rtlCol="0">
            <a:spAutoFit/>
          </a:bodyPr>
          <a:lstStyle/>
          <a:p>
            <a:r>
              <a:rPr lang="en-US" dirty="0"/>
              <a:t>Pakistan</a:t>
            </a:r>
          </a:p>
        </p:txBody>
      </p:sp>
      <p:sp>
        <p:nvSpPr>
          <p:cNvPr id="8" name="TextBox 7">
            <a:extLst>
              <a:ext uri="{FF2B5EF4-FFF2-40B4-BE49-F238E27FC236}">
                <a16:creationId xmlns:a16="http://schemas.microsoft.com/office/drawing/2014/main" id="{53A9757E-FEC2-45B5-8322-4873926B90C1}"/>
              </a:ext>
            </a:extLst>
          </p:cNvPr>
          <p:cNvSpPr txBox="1"/>
          <p:nvPr/>
        </p:nvSpPr>
        <p:spPr>
          <a:xfrm>
            <a:off x="6324600" y="1266462"/>
            <a:ext cx="1069524" cy="369332"/>
          </a:xfrm>
          <a:prstGeom prst="rect">
            <a:avLst/>
          </a:prstGeom>
          <a:noFill/>
        </p:spPr>
        <p:txBody>
          <a:bodyPr wrap="none" rtlCol="0">
            <a:spAutoFit/>
          </a:bodyPr>
          <a:lstStyle/>
          <a:p>
            <a:r>
              <a:rPr lang="en-US" dirty="0"/>
              <a:t>Morocco</a:t>
            </a:r>
          </a:p>
        </p:txBody>
      </p:sp>
      <p:cxnSp>
        <p:nvCxnSpPr>
          <p:cNvPr id="10" name="Straight Connector 9">
            <a:extLst>
              <a:ext uri="{FF2B5EF4-FFF2-40B4-BE49-F238E27FC236}">
                <a16:creationId xmlns:a16="http://schemas.microsoft.com/office/drawing/2014/main" id="{03897C46-D65D-4CEF-8FFE-927708DA648A}"/>
              </a:ext>
            </a:extLst>
          </p:cNvPr>
          <p:cNvCxnSpPr/>
          <p:nvPr/>
        </p:nvCxnSpPr>
        <p:spPr>
          <a:xfrm>
            <a:off x="4572000" y="1248296"/>
            <a:ext cx="0" cy="32766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FC6CF87-B689-4A6C-82BC-622E954AA5CB}"/>
              </a:ext>
            </a:extLst>
          </p:cNvPr>
          <p:cNvSpPr txBox="1"/>
          <p:nvPr/>
        </p:nvSpPr>
        <p:spPr>
          <a:xfrm>
            <a:off x="7110872" y="3452486"/>
            <a:ext cx="930063" cy="261610"/>
          </a:xfrm>
          <a:prstGeom prst="rect">
            <a:avLst/>
          </a:prstGeom>
          <a:noFill/>
        </p:spPr>
        <p:txBody>
          <a:bodyPr wrap="none" rtlCol="0">
            <a:spAutoFit/>
          </a:bodyPr>
          <a:lstStyle/>
          <a:p>
            <a:pPr algn="ctr"/>
            <a:r>
              <a:rPr lang="en-US" sz="1050" dirty="0"/>
              <a:t>DOMESTIC</a:t>
            </a:r>
          </a:p>
        </p:txBody>
      </p:sp>
      <p:sp>
        <p:nvSpPr>
          <p:cNvPr id="16" name="TextBox 15">
            <a:extLst>
              <a:ext uri="{FF2B5EF4-FFF2-40B4-BE49-F238E27FC236}">
                <a16:creationId xmlns:a16="http://schemas.microsoft.com/office/drawing/2014/main" id="{DD41C8D5-17AE-4996-A508-240D5647FC92}"/>
              </a:ext>
            </a:extLst>
          </p:cNvPr>
          <p:cNvSpPr txBox="1"/>
          <p:nvPr/>
        </p:nvSpPr>
        <p:spPr>
          <a:xfrm>
            <a:off x="5962363" y="3452486"/>
            <a:ext cx="737702" cy="253916"/>
          </a:xfrm>
          <a:prstGeom prst="rect">
            <a:avLst/>
          </a:prstGeom>
          <a:noFill/>
        </p:spPr>
        <p:txBody>
          <a:bodyPr wrap="none" rtlCol="0">
            <a:spAutoFit/>
          </a:bodyPr>
          <a:lstStyle/>
          <a:p>
            <a:pPr algn="ctr"/>
            <a:r>
              <a:rPr lang="en-US" sz="1050" dirty="0"/>
              <a:t>EXPORT</a:t>
            </a:r>
          </a:p>
        </p:txBody>
      </p:sp>
      <p:pic>
        <p:nvPicPr>
          <p:cNvPr id="20" name="Picture 19" descr="A close-up of a box&#10;&#10;Description automatically generated">
            <a:extLst>
              <a:ext uri="{FF2B5EF4-FFF2-40B4-BE49-F238E27FC236}">
                <a16:creationId xmlns:a16="http://schemas.microsoft.com/office/drawing/2014/main" id="{3526367B-9770-488F-BD3D-FAFA865D7B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2" t="430" r="41111" b="31155"/>
          <a:stretch/>
        </p:blipFill>
        <p:spPr>
          <a:xfrm rot="5400000">
            <a:off x="6852002" y="2140275"/>
            <a:ext cx="1447801" cy="1176621"/>
          </a:xfrm>
          <a:prstGeom prst="rect">
            <a:avLst/>
          </a:prstGeom>
        </p:spPr>
      </p:pic>
      <p:sp>
        <p:nvSpPr>
          <p:cNvPr id="21" name="TextBox 20">
            <a:extLst>
              <a:ext uri="{FF2B5EF4-FFF2-40B4-BE49-F238E27FC236}">
                <a16:creationId xmlns:a16="http://schemas.microsoft.com/office/drawing/2014/main" id="{76BED1A3-EDA1-4FE6-808C-D37C7C0D6C67}"/>
              </a:ext>
            </a:extLst>
          </p:cNvPr>
          <p:cNvSpPr txBox="1"/>
          <p:nvPr/>
        </p:nvSpPr>
        <p:spPr>
          <a:xfrm>
            <a:off x="1093818" y="3452486"/>
            <a:ext cx="930063" cy="261610"/>
          </a:xfrm>
          <a:prstGeom prst="rect">
            <a:avLst/>
          </a:prstGeom>
          <a:noFill/>
        </p:spPr>
        <p:txBody>
          <a:bodyPr wrap="none" rtlCol="0">
            <a:spAutoFit/>
          </a:bodyPr>
          <a:lstStyle/>
          <a:p>
            <a:pPr algn="ctr"/>
            <a:r>
              <a:rPr lang="en-US" sz="1050" dirty="0"/>
              <a:t>DOMESTIC</a:t>
            </a:r>
          </a:p>
        </p:txBody>
      </p:sp>
      <p:sp>
        <p:nvSpPr>
          <p:cNvPr id="23" name="TextBox 22">
            <a:extLst>
              <a:ext uri="{FF2B5EF4-FFF2-40B4-BE49-F238E27FC236}">
                <a16:creationId xmlns:a16="http://schemas.microsoft.com/office/drawing/2014/main" id="{F5AA05AC-47B0-4DA4-AABB-61CDE30E2469}"/>
              </a:ext>
            </a:extLst>
          </p:cNvPr>
          <p:cNvSpPr txBox="1"/>
          <p:nvPr/>
        </p:nvSpPr>
        <p:spPr>
          <a:xfrm>
            <a:off x="2467483" y="3452486"/>
            <a:ext cx="707245" cy="253916"/>
          </a:xfrm>
          <a:prstGeom prst="rect">
            <a:avLst/>
          </a:prstGeom>
          <a:noFill/>
        </p:spPr>
        <p:txBody>
          <a:bodyPr wrap="none" rtlCol="0">
            <a:spAutoFit/>
          </a:bodyPr>
          <a:lstStyle/>
          <a:p>
            <a:pPr algn="ctr"/>
            <a:r>
              <a:rPr lang="en-US" sz="1050" dirty="0"/>
              <a:t>IMPORT</a:t>
            </a:r>
          </a:p>
        </p:txBody>
      </p:sp>
      <p:cxnSp>
        <p:nvCxnSpPr>
          <p:cNvPr id="48" name="Straight Arrow Connector 47">
            <a:extLst>
              <a:ext uri="{FF2B5EF4-FFF2-40B4-BE49-F238E27FC236}">
                <a16:creationId xmlns:a16="http://schemas.microsoft.com/office/drawing/2014/main" id="{C0EB4362-C48E-4624-8581-43B2D292EC42}"/>
              </a:ext>
            </a:extLst>
          </p:cNvPr>
          <p:cNvCxnSpPr>
            <a:cxnSpLocks/>
          </p:cNvCxnSpPr>
          <p:nvPr/>
        </p:nvCxnSpPr>
        <p:spPr>
          <a:xfrm flipH="1">
            <a:off x="3339423" y="2729298"/>
            <a:ext cx="2393670" cy="0"/>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F4D89B57-A58B-4C36-80D9-6875C466EF67}"/>
              </a:ext>
            </a:extLst>
          </p:cNvPr>
          <p:cNvGrpSpPr/>
          <p:nvPr/>
        </p:nvGrpSpPr>
        <p:grpSpPr>
          <a:xfrm>
            <a:off x="685800" y="3706402"/>
            <a:ext cx="8099650" cy="998948"/>
            <a:chOff x="685800" y="3706402"/>
            <a:chExt cx="8099650" cy="998948"/>
          </a:xfrm>
        </p:grpSpPr>
        <p:grpSp>
          <p:nvGrpSpPr>
            <p:cNvPr id="47" name="Group 46">
              <a:extLst>
                <a:ext uri="{FF2B5EF4-FFF2-40B4-BE49-F238E27FC236}">
                  <a16:creationId xmlns:a16="http://schemas.microsoft.com/office/drawing/2014/main" id="{5920D4E5-67BC-4FF4-83BA-BA1A2E163E76}"/>
                </a:ext>
              </a:extLst>
            </p:cNvPr>
            <p:cNvGrpSpPr/>
            <p:nvPr/>
          </p:nvGrpSpPr>
          <p:grpSpPr>
            <a:xfrm>
              <a:off x="874832" y="3706402"/>
              <a:ext cx="7910618" cy="998948"/>
              <a:chOff x="874832" y="3706402"/>
              <a:chExt cx="7910618" cy="998948"/>
            </a:xfrm>
          </p:grpSpPr>
          <p:sp>
            <p:nvSpPr>
              <p:cNvPr id="18" name="Cylinder 17">
                <a:extLst>
                  <a:ext uri="{FF2B5EF4-FFF2-40B4-BE49-F238E27FC236}">
                    <a16:creationId xmlns:a16="http://schemas.microsoft.com/office/drawing/2014/main" id="{ACBF9739-1FB1-44C6-B119-C004E00663C7}"/>
                  </a:ext>
                </a:extLst>
              </p:cNvPr>
              <p:cNvSpPr/>
              <p:nvPr/>
            </p:nvSpPr>
            <p:spPr>
              <a:xfrm>
                <a:off x="6617385" y="4171950"/>
                <a:ext cx="914400" cy="53340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0AC87C2-F697-45A9-970D-4E3B8D417995}"/>
                  </a:ext>
                </a:extLst>
              </p:cNvPr>
              <p:cNvGrpSpPr/>
              <p:nvPr/>
            </p:nvGrpSpPr>
            <p:grpSpPr>
              <a:xfrm>
                <a:off x="874832" y="3706402"/>
                <a:ext cx="2858968" cy="998948"/>
                <a:chOff x="874832" y="3706402"/>
                <a:chExt cx="2858968" cy="998948"/>
              </a:xfrm>
            </p:grpSpPr>
            <p:sp>
              <p:nvSpPr>
                <p:cNvPr id="17" name="Cylinder 16">
                  <a:extLst>
                    <a:ext uri="{FF2B5EF4-FFF2-40B4-BE49-F238E27FC236}">
                      <a16:creationId xmlns:a16="http://schemas.microsoft.com/office/drawing/2014/main" id="{AEC15D4A-F93E-4210-AFAC-17DCA9832421}"/>
                    </a:ext>
                  </a:extLst>
                </p:cNvPr>
                <p:cNvSpPr/>
                <p:nvPr/>
              </p:nvSpPr>
              <p:spPr>
                <a:xfrm>
                  <a:off x="1752600" y="4171950"/>
                  <a:ext cx="914400" cy="533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Connector: Elbow 24">
                  <a:extLst>
                    <a:ext uri="{FF2B5EF4-FFF2-40B4-BE49-F238E27FC236}">
                      <a16:creationId xmlns:a16="http://schemas.microsoft.com/office/drawing/2014/main" id="{598C6C32-47E8-406D-9829-AC013D611987}"/>
                    </a:ext>
                  </a:extLst>
                </p:cNvPr>
                <p:cNvCxnSpPr>
                  <a:stCxn id="21" idx="2"/>
                  <a:endCxn id="17" idx="2"/>
                </p:cNvCxnSpPr>
                <p:nvPr/>
              </p:nvCxnSpPr>
              <p:spPr>
                <a:xfrm rot="16200000" flipH="1">
                  <a:off x="1293448" y="3979498"/>
                  <a:ext cx="724554" cy="193750"/>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93BAC27C-4036-4EFB-8456-EB8D56AFBE95}"/>
                    </a:ext>
                  </a:extLst>
                </p:cNvPr>
                <p:cNvCxnSpPr>
                  <a:cxnSpLocks/>
                  <a:stCxn id="23" idx="2"/>
                  <a:endCxn id="17" idx="4"/>
                </p:cNvCxnSpPr>
                <p:nvPr/>
              </p:nvCxnSpPr>
              <p:spPr>
                <a:xfrm rot="5400000">
                  <a:off x="2377929" y="3995473"/>
                  <a:ext cx="732248" cy="1541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709E9ED-D83D-40D1-8C1F-7FEBA16DDC54}"/>
                    </a:ext>
                  </a:extLst>
                </p:cNvPr>
                <p:cNvSpPr txBox="1"/>
                <p:nvPr/>
              </p:nvSpPr>
              <p:spPr>
                <a:xfrm>
                  <a:off x="874832" y="3869113"/>
                  <a:ext cx="648319" cy="276999"/>
                </a:xfrm>
                <a:prstGeom prst="rect">
                  <a:avLst/>
                </a:prstGeom>
                <a:noFill/>
              </p:spPr>
              <p:txBody>
                <a:bodyPr wrap="none" rtlCol="0">
                  <a:spAutoFit/>
                </a:bodyPr>
                <a:lstStyle/>
                <a:p>
                  <a:r>
                    <a:rPr lang="en-US" sz="1200" dirty="0"/>
                    <a:t>UID</a:t>
                  </a:r>
                  <a:r>
                    <a:rPr lang="en-US" sz="1200" baseline="-25000" dirty="0"/>
                    <a:t>PAK</a:t>
                  </a:r>
                </a:p>
              </p:txBody>
            </p:sp>
            <p:sp>
              <p:nvSpPr>
                <p:cNvPr id="31" name="TextBox 30">
                  <a:extLst>
                    <a:ext uri="{FF2B5EF4-FFF2-40B4-BE49-F238E27FC236}">
                      <a16:creationId xmlns:a16="http://schemas.microsoft.com/office/drawing/2014/main" id="{56D99C60-5F0A-4435-BF62-63C01283952E}"/>
                    </a:ext>
                  </a:extLst>
                </p:cNvPr>
                <p:cNvSpPr txBox="1"/>
                <p:nvPr/>
              </p:nvSpPr>
              <p:spPr>
                <a:xfrm>
                  <a:off x="3085481" y="3869113"/>
                  <a:ext cx="648319" cy="276999"/>
                </a:xfrm>
                <a:prstGeom prst="rect">
                  <a:avLst/>
                </a:prstGeom>
                <a:noFill/>
              </p:spPr>
              <p:txBody>
                <a:bodyPr wrap="none" rtlCol="0">
                  <a:spAutoFit/>
                </a:bodyPr>
                <a:lstStyle/>
                <a:p>
                  <a:r>
                    <a:rPr lang="en-US" sz="1200" dirty="0"/>
                    <a:t>UID</a:t>
                  </a:r>
                  <a:r>
                    <a:rPr lang="en-US" sz="1200" baseline="-25000" dirty="0"/>
                    <a:t>PAK</a:t>
                  </a:r>
                </a:p>
              </p:txBody>
            </p:sp>
          </p:grpSp>
          <p:cxnSp>
            <p:nvCxnSpPr>
              <p:cNvPr id="39" name="Connector: Elbow 38">
                <a:extLst>
                  <a:ext uri="{FF2B5EF4-FFF2-40B4-BE49-F238E27FC236}">
                    <a16:creationId xmlns:a16="http://schemas.microsoft.com/office/drawing/2014/main" id="{54AE9852-07F8-4F10-9C4D-349EE348587C}"/>
                  </a:ext>
                </a:extLst>
              </p:cNvPr>
              <p:cNvCxnSpPr>
                <a:cxnSpLocks/>
              </p:cNvCxnSpPr>
              <p:nvPr/>
            </p:nvCxnSpPr>
            <p:spPr>
              <a:xfrm rot="5400000">
                <a:off x="7232115" y="3996957"/>
                <a:ext cx="732248" cy="15113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D70359AF-B6DC-48B3-9A05-7ED19652D162}"/>
                  </a:ext>
                </a:extLst>
              </p:cNvPr>
              <p:cNvSpPr txBox="1"/>
              <p:nvPr/>
            </p:nvSpPr>
            <p:spPr>
              <a:xfrm>
                <a:off x="7789665" y="3869113"/>
                <a:ext cx="995785" cy="276999"/>
              </a:xfrm>
              <a:prstGeom prst="rect">
                <a:avLst/>
              </a:prstGeom>
              <a:noFill/>
            </p:spPr>
            <p:txBody>
              <a:bodyPr wrap="none" rtlCol="0">
                <a:spAutoFit/>
              </a:bodyPr>
              <a:lstStyle/>
              <a:p>
                <a:r>
                  <a:rPr lang="en-US" sz="1200" dirty="0"/>
                  <a:t>UID</a:t>
                </a:r>
                <a:r>
                  <a:rPr lang="en-US" sz="1200" baseline="-25000" dirty="0"/>
                  <a:t>MOROCCO</a:t>
                </a:r>
              </a:p>
            </p:txBody>
          </p:sp>
        </p:grpSp>
        <p:grpSp>
          <p:nvGrpSpPr>
            <p:cNvPr id="52" name="Group 51">
              <a:extLst>
                <a:ext uri="{FF2B5EF4-FFF2-40B4-BE49-F238E27FC236}">
                  <a16:creationId xmlns:a16="http://schemas.microsoft.com/office/drawing/2014/main" id="{1241EE78-BCEB-43C2-86C7-FA0495B5A50F}"/>
                </a:ext>
              </a:extLst>
            </p:cNvPr>
            <p:cNvGrpSpPr/>
            <p:nvPr/>
          </p:nvGrpSpPr>
          <p:grpSpPr>
            <a:xfrm>
              <a:off x="685800" y="3803981"/>
              <a:ext cx="7282741" cy="415892"/>
              <a:chOff x="685800" y="3803981"/>
              <a:chExt cx="7282741" cy="415892"/>
            </a:xfrm>
          </p:grpSpPr>
          <p:sp>
            <p:nvSpPr>
              <p:cNvPr id="49" name="TextBox 48">
                <a:extLst>
                  <a:ext uri="{FF2B5EF4-FFF2-40B4-BE49-F238E27FC236}">
                    <a16:creationId xmlns:a16="http://schemas.microsoft.com/office/drawing/2014/main" id="{05EFCED0-07D4-4944-8B5A-4D465C896F5B}"/>
                  </a:ext>
                </a:extLst>
              </p:cNvPr>
              <p:cNvSpPr txBox="1"/>
              <p:nvPr/>
            </p:nvSpPr>
            <p:spPr>
              <a:xfrm>
                <a:off x="685800" y="3807557"/>
                <a:ext cx="386644" cy="400110"/>
              </a:xfrm>
              <a:prstGeom prst="rect">
                <a:avLst/>
              </a:prstGeom>
              <a:noFill/>
            </p:spPr>
            <p:txBody>
              <a:bodyPr wrap="none" rtlCol="0">
                <a:spAutoFit/>
              </a:bodyPr>
              <a:lstStyle/>
              <a:p>
                <a:r>
                  <a:rPr lang="en-US" sz="2000" dirty="0">
                    <a:solidFill>
                      <a:srgbClr val="00B050"/>
                    </a:solidFill>
                    <a:sym typeface="Wingdings" panose="05000000000000000000" pitchFamily="2" charset="2"/>
                  </a:rPr>
                  <a:t></a:t>
                </a:r>
                <a:endParaRPr lang="en-US" sz="2000" dirty="0">
                  <a:solidFill>
                    <a:srgbClr val="E7221E"/>
                  </a:solidFill>
                </a:endParaRPr>
              </a:p>
            </p:txBody>
          </p:sp>
          <p:sp>
            <p:nvSpPr>
              <p:cNvPr id="50" name="TextBox 49">
                <a:extLst>
                  <a:ext uri="{FF2B5EF4-FFF2-40B4-BE49-F238E27FC236}">
                    <a16:creationId xmlns:a16="http://schemas.microsoft.com/office/drawing/2014/main" id="{B3CB5C2A-0DFF-459D-A79A-3450ECE43336}"/>
                  </a:ext>
                </a:extLst>
              </p:cNvPr>
              <p:cNvSpPr txBox="1"/>
              <p:nvPr/>
            </p:nvSpPr>
            <p:spPr>
              <a:xfrm>
                <a:off x="2894055" y="3803981"/>
                <a:ext cx="386644" cy="400110"/>
              </a:xfrm>
              <a:prstGeom prst="rect">
                <a:avLst/>
              </a:prstGeom>
              <a:noFill/>
            </p:spPr>
            <p:txBody>
              <a:bodyPr wrap="none" rtlCol="0">
                <a:spAutoFit/>
              </a:bodyPr>
              <a:lstStyle/>
              <a:p>
                <a:r>
                  <a:rPr lang="en-US" sz="2000" dirty="0">
                    <a:solidFill>
                      <a:srgbClr val="00B050"/>
                    </a:solidFill>
                    <a:sym typeface="Wingdings" panose="05000000000000000000" pitchFamily="2" charset="2"/>
                  </a:rPr>
                  <a:t></a:t>
                </a:r>
                <a:endParaRPr lang="en-US" sz="2000" dirty="0">
                  <a:solidFill>
                    <a:srgbClr val="E7221E"/>
                  </a:solidFill>
                </a:endParaRPr>
              </a:p>
            </p:txBody>
          </p:sp>
          <p:sp>
            <p:nvSpPr>
              <p:cNvPr id="51" name="TextBox 50">
                <a:extLst>
                  <a:ext uri="{FF2B5EF4-FFF2-40B4-BE49-F238E27FC236}">
                    <a16:creationId xmlns:a16="http://schemas.microsoft.com/office/drawing/2014/main" id="{D12A4686-E30A-46FD-8844-70740161DBF3}"/>
                  </a:ext>
                </a:extLst>
              </p:cNvPr>
              <p:cNvSpPr txBox="1"/>
              <p:nvPr/>
            </p:nvSpPr>
            <p:spPr>
              <a:xfrm>
                <a:off x="7581897" y="3819763"/>
                <a:ext cx="386644" cy="400110"/>
              </a:xfrm>
              <a:prstGeom prst="rect">
                <a:avLst/>
              </a:prstGeom>
              <a:noFill/>
            </p:spPr>
            <p:txBody>
              <a:bodyPr wrap="none" rtlCol="0">
                <a:spAutoFit/>
              </a:bodyPr>
              <a:lstStyle/>
              <a:p>
                <a:r>
                  <a:rPr lang="en-US" sz="2000" dirty="0">
                    <a:solidFill>
                      <a:srgbClr val="00B050"/>
                    </a:solidFill>
                    <a:sym typeface="Wingdings" panose="05000000000000000000" pitchFamily="2" charset="2"/>
                  </a:rPr>
                  <a:t></a:t>
                </a:r>
                <a:endParaRPr lang="en-US" sz="2000" dirty="0">
                  <a:solidFill>
                    <a:srgbClr val="E7221E"/>
                  </a:solidFill>
                </a:endParaRPr>
              </a:p>
            </p:txBody>
          </p:sp>
        </p:grpSp>
      </p:grpSp>
      <p:pic>
        <p:nvPicPr>
          <p:cNvPr id="6" name="Picture 5">
            <a:extLst>
              <a:ext uri="{FF2B5EF4-FFF2-40B4-BE49-F238E27FC236}">
                <a16:creationId xmlns:a16="http://schemas.microsoft.com/office/drawing/2014/main" id="{B4A2B00D-AF6E-07D4-46F2-86B1CF90B7F7}"/>
              </a:ext>
            </a:extLst>
          </p:cNvPr>
          <p:cNvPicPr>
            <a:picLocks noChangeAspect="1"/>
          </p:cNvPicPr>
          <p:nvPr/>
        </p:nvPicPr>
        <p:blipFill>
          <a:blip r:embed="rId4"/>
          <a:stretch>
            <a:fillRect/>
          </a:stretch>
        </p:blipFill>
        <p:spPr>
          <a:xfrm>
            <a:off x="1056097" y="2019667"/>
            <a:ext cx="1005504" cy="1427729"/>
          </a:xfrm>
          <a:prstGeom prst="rect">
            <a:avLst/>
          </a:prstGeom>
        </p:spPr>
      </p:pic>
      <p:pic>
        <p:nvPicPr>
          <p:cNvPr id="3" name="Picture 2">
            <a:extLst>
              <a:ext uri="{FF2B5EF4-FFF2-40B4-BE49-F238E27FC236}">
                <a16:creationId xmlns:a16="http://schemas.microsoft.com/office/drawing/2014/main" id="{7492ECBF-E326-9871-C2C6-15982FC0DEFA}"/>
              </a:ext>
            </a:extLst>
          </p:cNvPr>
          <p:cNvPicPr>
            <a:picLocks noChangeAspect="1"/>
          </p:cNvPicPr>
          <p:nvPr/>
        </p:nvPicPr>
        <p:blipFill>
          <a:blip r:embed="rId5"/>
          <a:stretch>
            <a:fillRect/>
          </a:stretch>
        </p:blipFill>
        <p:spPr>
          <a:xfrm>
            <a:off x="5782776" y="2004685"/>
            <a:ext cx="1029977" cy="1442711"/>
          </a:xfrm>
          <a:prstGeom prst="rect">
            <a:avLst/>
          </a:prstGeom>
        </p:spPr>
      </p:pic>
      <p:pic>
        <p:nvPicPr>
          <p:cNvPr id="24" name="Picture 23">
            <a:extLst>
              <a:ext uri="{FF2B5EF4-FFF2-40B4-BE49-F238E27FC236}">
                <a16:creationId xmlns:a16="http://schemas.microsoft.com/office/drawing/2014/main" id="{337471AB-471B-94F0-2984-23879C8E98EB}"/>
              </a:ext>
            </a:extLst>
          </p:cNvPr>
          <p:cNvPicPr>
            <a:picLocks noChangeAspect="1"/>
          </p:cNvPicPr>
          <p:nvPr/>
        </p:nvPicPr>
        <p:blipFill>
          <a:blip r:embed="rId5"/>
          <a:stretch>
            <a:fillRect/>
          </a:stretch>
        </p:blipFill>
        <p:spPr>
          <a:xfrm>
            <a:off x="2301059" y="2019667"/>
            <a:ext cx="1029977" cy="1442711"/>
          </a:xfrm>
          <a:prstGeom prst="rect">
            <a:avLst/>
          </a:prstGeom>
        </p:spPr>
      </p:pic>
    </p:spTree>
    <p:extLst>
      <p:ext uri="{BB962C8B-B14F-4D97-AF65-F5344CB8AC3E}">
        <p14:creationId xmlns:p14="http://schemas.microsoft.com/office/powerpoint/2010/main" val="1790815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childTnLst>
                                </p:cTn>
                              </p:par>
                              <p:par>
                                <p:cTn id="26" presetID="1" presetClass="exit" presetSubtype="0" fill="hold" nodeType="withEffect">
                                  <p:stCondLst>
                                    <p:cond delay="0"/>
                                  </p:stCondLst>
                                  <p:childTnLst>
                                    <p:set>
                                      <p:cBhvr>
                                        <p:cTn id="27" dur="1" fill="hold">
                                          <p:stCondLst>
                                            <p:cond delay="0"/>
                                          </p:stCondLst>
                                        </p:cTn>
                                        <p:tgtEl>
                                          <p:spTgt spid="3"/>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fade">
                                      <p:cBhvr>
                                        <p:cTn id="34"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5" grpId="0"/>
      <p:bldP spid="1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2948" y="205979"/>
            <a:ext cx="8878652" cy="594122"/>
          </a:xfrm>
        </p:spPr>
        <p:txBody>
          <a:bodyPr>
            <a:noAutofit/>
          </a:bodyPr>
          <a:lstStyle/>
          <a:p>
            <a:r>
              <a:rPr lang="en-US" sz="2200" dirty="0"/>
              <a:t>Example of how it can work with existing tax stamp programs (2 of 2)</a:t>
            </a:r>
          </a:p>
        </p:txBody>
      </p:sp>
      <p:sp>
        <p:nvSpPr>
          <p:cNvPr id="4" name="TextBox 3">
            <a:extLst>
              <a:ext uri="{FF2B5EF4-FFF2-40B4-BE49-F238E27FC236}">
                <a16:creationId xmlns:a16="http://schemas.microsoft.com/office/drawing/2014/main" id="{21201D2E-B508-41AA-9CD8-86D2775BAE4A}"/>
              </a:ext>
            </a:extLst>
          </p:cNvPr>
          <p:cNvSpPr txBox="1"/>
          <p:nvPr/>
        </p:nvSpPr>
        <p:spPr>
          <a:xfrm>
            <a:off x="1826076" y="1248296"/>
            <a:ext cx="1069524" cy="369332"/>
          </a:xfrm>
          <a:prstGeom prst="rect">
            <a:avLst/>
          </a:prstGeom>
          <a:noFill/>
        </p:spPr>
        <p:txBody>
          <a:bodyPr wrap="none" rtlCol="0">
            <a:spAutoFit/>
          </a:bodyPr>
          <a:lstStyle/>
          <a:p>
            <a:r>
              <a:rPr lang="en-US" dirty="0"/>
              <a:t>Pakistan</a:t>
            </a:r>
          </a:p>
        </p:txBody>
      </p:sp>
      <p:sp>
        <p:nvSpPr>
          <p:cNvPr id="8" name="TextBox 7">
            <a:extLst>
              <a:ext uri="{FF2B5EF4-FFF2-40B4-BE49-F238E27FC236}">
                <a16:creationId xmlns:a16="http://schemas.microsoft.com/office/drawing/2014/main" id="{53A9757E-FEC2-45B5-8322-4873926B90C1}"/>
              </a:ext>
            </a:extLst>
          </p:cNvPr>
          <p:cNvSpPr txBox="1"/>
          <p:nvPr/>
        </p:nvSpPr>
        <p:spPr>
          <a:xfrm>
            <a:off x="6324600" y="1266462"/>
            <a:ext cx="1069524" cy="369332"/>
          </a:xfrm>
          <a:prstGeom prst="rect">
            <a:avLst/>
          </a:prstGeom>
          <a:noFill/>
        </p:spPr>
        <p:txBody>
          <a:bodyPr wrap="none" rtlCol="0">
            <a:spAutoFit/>
          </a:bodyPr>
          <a:lstStyle/>
          <a:p>
            <a:r>
              <a:rPr lang="en-US" dirty="0"/>
              <a:t>Morocco</a:t>
            </a:r>
          </a:p>
        </p:txBody>
      </p:sp>
      <p:cxnSp>
        <p:nvCxnSpPr>
          <p:cNvPr id="10" name="Straight Connector 9">
            <a:extLst>
              <a:ext uri="{FF2B5EF4-FFF2-40B4-BE49-F238E27FC236}">
                <a16:creationId xmlns:a16="http://schemas.microsoft.com/office/drawing/2014/main" id="{03897C46-D65D-4CEF-8FFE-927708DA648A}"/>
              </a:ext>
            </a:extLst>
          </p:cNvPr>
          <p:cNvCxnSpPr/>
          <p:nvPr/>
        </p:nvCxnSpPr>
        <p:spPr>
          <a:xfrm>
            <a:off x="4572000" y="1248296"/>
            <a:ext cx="0" cy="327660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descr="A close-up of a box&#10;&#10;Description automatically generated">
            <a:extLst>
              <a:ext uri="{FF2B5EF4-FFF2-40B4-BE49-F238E27FC236}">
                <a16:creationId xmlns:a16="http://schemas.microsoft.com/office/drawing/2014/main" id="{3526367B-9770-488F-BD3D-FAFA865D7B9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82" t="430" r="41111" b="31155"/>
          <a:stretch/>
        </p:blipFill>
        <p:spPr>
          <a:xfrm rot="5400000">
            <a:off x="6874810" y="2140275"/>
            <a:ext cx="1447801" cy="1176621"/>
          </a:xfrm>
          <a:prstGeom prst="rect">
            <a:avLst/>
          </a:prstGeom>
          <a:ln w="38100">
            <a:solidFill>
              <a:srgbClr val="FF0000"/>
            </a:solidFill>
          </a:ln>
        </p:spPr>
      </p:pic>
      <p:grpSp>
        <p:nvGrpSpPr>
          <p:cNvPr id="14" name="Group 13">
            <a:extLst>
              <a:ext uri="{FF2B5EF4-FFF2-40B4-BE49-F238E27FC236}">
                <a16:creationId xmlns:a16="http://schemas.microsoft.com/office/drawing/2014/main" id="{678603BD-0A1A-4B26-9BBD-EC213E575E36}"/>
              </a:ext>
            </a:extLst>
          </p:cNvPr>
          <p:cNvGrpSpPr/>
          <p:nvPr/>
        </p:nvGrpSpPr>
        <p:grpSpPr>
          <a:xfrm>
            <a:off x="1031413" y="3452486"/>
            <a:ext cx="1980100" cy="1252864"/>
            <a:chOff x="1031413" y="3452486"/>
            <a:chExt cx="1980100" cy="1252864"/>
          </a:xfrm>
        </p:grpSpPr>
        <p:sp>
          <p:nvSpPr>
            <p:cNvPr id="21" name="TextBox 20">
              <a:extLst>
                <a:ext uri="{FF2B5EF4-FFF2-40B4-BE49-F238E27FC236}">
                  <a16:creationId xmlns:a16="http://schemas.microsoft.com/office/drawing/2014/main" id="{76BED1A3-EDA1-4FE6-808C-D37C7C0D6C67}"/>
                </a:ext>
              </a:extLst>
            </p:cNvPr>
            <p:cNvSpPr txBox="1"/>
            <p:nvPr/>
          </p:nvSpPr>
          <p:spPr>
            <a:xfrm>
              <a:off x="1031413" y="3452486"/>
              <a:ext cx="1737975" cy="415498"/>
            </a:xfrm>
            <a:prstGeom prst="rect">
              <a:avLst/>
            </a:prstGeom>
            <a:noFill/>
          </p:spPr>
          <p:txBody>
            <a:bodyPr wrap="none" rtlCol="0">
              <a:spAutoFit/>
            </a:bodyPr>
            <a:lstStyle/>
            <a:p>
              <a:pPr algn="ctr"/>
              <a:r>
                <a:rPr lang="en-US" sz="1050" dirty="0"/>
                <a:t>TAX STAMP: MOROCCO</a:t>
              </a:r>
              <a:br>
                <a:rPr lang="en-US" sz="1050" dirty="0"/>
              </a:br>
              <a:r>
                <a:rPr lang="en-US" sz="1050" dirty="0"/>
                <a:t>(illegal in Pakistan)</a:t>
              </a:r>
            </a:p>
          </p:txBody>
        </p:sp>
        <p:sp>
          <p:nvSpPr>
            <p:cNvPr id="17" name="Cylinder 16">
              <a:extLst>
                <a:ext uri="{FF2B5EF4-FFF2-40B4-BE49-F238E27FC236}">
                  <a16:creationId xmlns:a16="http://schemas.microsoft.com/office/drawing/2014/main" id="{AEC15D4A-F93E-4210-AFAC-17DCA9832421}"/>
                </a:ext>
              </a:extLst>
            </p:cNvPr>
            <p:cNvSpPr/>
            <p:nvPr/>
          </p:nvSpPr>
          <p:spPr>
            <a:xfrm>
              <a:off x="2097113" y="4171950"/>
              <a:ext cx="914400" cy="5334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434E2764-B952-4761-9DBA-B3088BA1A4BD}"/>
                </a:ext>
              </a:extLst>
            </p:cNvPr>
            <p:cNvCxnSpPr>
              <a:cxnSpLocks/>
              <a:stCxn id="21" idx="2"/>
              <a:endCxn id="17" idx="2"/>
            </p:cNvCxnSpPr>
            <p:nvPr/>
          </p:nvCxnSpPr>
          <p:spPr>
            <a:xfrm rot="16200000" flipH="1">
              <a:off x="1713424" y="4054961"/>
              <a:ext cx="570666" cy="196712"/>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F03A582-3694-495E-89CA-81EF7C157669}"/>
                </a:ext>
              </a:extLst>
            </p:cNvPr>
            <p:cNvSpPr txBox="1"/>
            <p:nvPr/>
          </p:nvSpPr>
          <p:spPr>
            <a:xfrm>
              <a:off x="1336157" y="4014817"/>
              <a:ext cx="449162" cy="276999"/>
            </a:xfrm>
            <a:prstGeom prst="rect">
              <a:avLst/>
            </a:prstGeom>
            <a:noFill/>
          </p:spPr>
          <p:txBody>
            <a:bodyPr wrap="none" rtlCol="0">
              <a:spAutoFit/>
            </a:bodyPr>
            <a:lstStyle/>
            <a:p>
              <a:r>
                <a:rPr lang="en-US" sz="1200" dirty="0"/>
                <a:t>UID</a:t>
              </a:r>
              <a:endParaRPr lang="en-US" sz="1200" baseline="-25000" dirty="0"/>
            </a:p>
          </p:txBody>
        </p:sp>
        <p:sp>
          <p:nvSpPr>
            <p:cNvPr id="7" name="TextBox 6">
              <a:extLst>
                <a:ext uri="{FF2B5EF4-FFF2-40B4-BE49-F238E27FC236}">
                  <a16:creationId xmlns:a16="http://schemas.microsoft.com/office/drawing/2014/main" id="{64082E8D-6CDF-4D18-8FD8-9C8EA0D3C671}"/>
                </a:ext>
              </a:extLst>
            </p:cNvPr>
            <p:cNvSpPr txBox="1"/>
            <p:nvPr/>
          </p:nvSpPr>
          <p:spPr>
            <a:xfrm>
              <a:off x="1700243" y="3984603"/>
              <a:ext cx="389850" cy="369332"/>
            </a:xfrm>
            <a:prstGeom prst="rect">
              <a:avLst/>
            </a:prstGeom>
            <a:noFill/>
          </p:spPr>
          <p:txBody>
            <a:bodyPr wrap="none" rtlCol="0">
              <a:spAutoFit/>
            </a:bodyPr>
            <a:lstStyle/>
            <a:p>
              <a:r>
                <a:rPr lang="en-US" dirty="0">
                  <a:solidFill>
                    <a:srgbClr val="E7221E"/>
                  </a:solidFill>
                  <a:sym typeface="Wingdings 2" panose="05020102010507070707" pitchFamily="18" charset="2"/>
                </a:rPr>
                <a:t></a:t>
              </a:r>
              <a:endParaRPr lang="en-US" dirty="0">
                <a:solidFill>
                  <a:srgbClr val="E7221E"/>
                </a:solidFill>
              </a:endParaRPr>
            </a:p>
          </p:txBody>
        </p:sp>
      </p:grpSp>
      <p:grpSp>
        <p:nvGrpSpPr>
          <p:cNvPr id="12" name="Group 11">
            <a:extLst>
              <a:ext uri="{FF2B5EF4-FFF2-40B4-BE49-F238E27FC236}">
                <a16:creationId xmlns:a16="http://schemas.microsoft.com/office/drawing/2014/main" id="{1771875F-2CD6-4EDE-8954-1A8E39D725D2}"/>
              </a:ext>
            </a:extLst>
          </p:cNvPr>
          <p:cNvGrpSpPr/>
          <p:nvPr/>
        </p:nvGrpSpPr>
        <p:grpSpPr>
          <a:xfrm>
            <a:off x="3009264" y="2499554"/>
            <a:ext cx="4522521" cy="2654934"/>
            <a:chOff x="3009264" y="2499554"/>
            <a:chExt cx="4522521" cy="2654934"/>
          </a:xfrm>
        </p:grpSpPr>
        <p:grpSp>
          <p:nvGrpSpPr>
            <p:cNvPr id="9" name="Group 8">
              <a:extLst>
                <a:ext uri="{FF2B5EF4-FFF2-40B4-BE49-F238E27FC236}">
                  <a16:creationId xmlns:a16="http://schemas.microsoft.com/office/drawing/2014/main" id="{7730B4E3-ADF0-400E-85FB-DF08D4830DE9}"/>
                </a:ext>
              </a:extLst>
            </p:cNvPr>
            <p:cNvGrpSpPr/>
            <p:nvPr/>
          </p:nvGrpSpPr>
          <p:grpSpPr>
            <a:xfrm>
              <a:off x="3059812" y="2499554"/>
              <a:ext cx="4471973" cy="2205796"/>
              <a:chOff x="3059812" y="2499554"/>
              <a:chExt cx="4471973" cy="2205796"/>
            </a:xfrm>
          </p:grpSpPr>
          <p:sp>
            <p:nvSpPr>
              <p:cNvPr id="18" name="Cylinder 17">
                <a:extLst>
                  <a:ext uri="{FF2B5EF4-FFF2-40B4-BE49-F238E27FC236}">
                    <a16:creationId xmlns:a16="http://schemas.microsoft.com/office/drawing/2014/main" id="{ACBF9739-1FB1-44C6-B119-C004E00663C7}"/>
                  </a:ext>
                </a:extLst>
              </p:cNvPr>
              <p:cNvSpPr/>
              <p:nvPr/>
            </p:nvSpPr>
            <p:spPr>
              <a:xfrm>
                <a:off x="6617385" y="4171950"/>
                <a:ext cx="914400" cy="53340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28" name="Graphic 27">
                <a:extLst>
                  <a:ext uri="{FF2B5EF4-FFF2-40B4-BE49-F238E27FC236}">
                    <a16:creationId xmlns:a16="http://schemas.microsoft.com/office/drawing/2014/main" id="{AF129D34-84EE-4EB2-A233-B038FA6E3B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21043" y="2920369"/>
                <a:ext cx="659075" cy="659075"/>
              </a:xfrm>
              <a:prstGeom prst="rect">
                <a:avLst/>
              </a:prstGeom>
            </p:spPr>
          </p:pic>
          <p:sp>
            <p:nvSpPr>
              <p:cNvPr id="32" name="TextBox 31">
                <a:extLst>
                  <a:ext uri="{FF2B5EF4-FFF2-40B4-BE49-F238E27FC236}">
                    <a16:creationId xmlns:a16="http://schemas.microsoft.com/office/drawing/2014/main" id="{4F4FB9EE-5267-4333-B5F5-98F98E25CE72}"/>
                  </a:ext>
                </a:extLst>
              </p:cNvPr>
              <p:cNvSpPr txBox="1"/>
              <p:nvPr/>
            </p:nvSpPr>
            <p:spPr>
              <a:xfrm>
                <a:off x="3059812" y="2499554"/>
                <a:ext cx="1410964" cy="461665"/>
              </a:xfrm>
              <a:prstGeom prst="rect">
                <a:avLst/>
              </a:prstGeom>
              <a:noFill/>
            </p:spPr>
            <p:txBody>
              <a:bodyPr wrap="none" rtlCol="0">
                <a:spAutoFit/>
              </a:bodyPr>
              <a:lstStyle/>
              <a:p>
                <a:r>
                  <a:rPr lang="en-US" sz="1200" dirty="0"/>
                  <a:t>Country: Morocco</a:t>
                </a:r>
              </a:p>
              <a:p>
                <a:r>
                  <a:rPr lang="en-US" sz="1200" dirty="0"/>
                  <a:t>UID</a:t>
                </a:r>
                <a:r>
                  <a:rPr lang="en-US" sz="1200" baseline="-25000" dirty="0"/>
                  <a:t> </a:t>
                </a:r>
                <a:r>
                  <a:rPr lang="en-US" sz="1200" dirty="0"/>
                  <a:t>= “ABC”</a:t>
                </a:r>
              </a:p>
            </p:txBody>
          </p:sp>
          <p:cxnSp>
            <p:nvCxnSpPr>
              <p:cNvPr id="43" name="Connector: Elbow 42">
                <a:extLst>
                  <a:ext uri="{FF2B5EF4-FFF2-40B4-BE49-F238E27FC236}">
                    <a16:creationId xmlns:a16="http://schemas.microsoft.com/office/drawing/2014/main" id="{2704459D-9ABC-4DB4-9DD6-7038A7DD9D5D}"/>
                  </a:ext>
                </a:extLst>
              </p:cNvPr>
              <p:cNvCxnSpPr>
                <a:cxnSpLocks/>
              </p:cNvCxnSpPr>
              <p:nvPr/>
            </p:nvCxnSpPr>
            <p:spPr>
              <a:xfrm flipV="1">
                <a:off x="5056897" y="3579444"/>
                <a:ext cx="315094" cy="556369"/>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49" name="Graphic 48">
                <a:extLst>
                  <a:ext uri="{FF2B5EF4-FFF2-40B4-BE49-F238E27FC236}">
                    <a16:creationId xmlns:a16="http://schemas.microsoft.com/office/drawing/2014/main" id="{AE9F6CFD-A37E-4A64-B779-6BA2714B3F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54590" y="2924032"/>
                <a:ext cx="659075" cy="659075"/>
              </a:xfrm>
              <a:prstGeom prst="rect">
                <a:avLst/>
              </a:prstGeom>
            </p:spPr>
          </p:pic>
          <p:cxnSp>
            <p:nvCxnSpPr>
              <p:cNvPr id="50" name="Connector: Elbow 49">
                <a:extLst>
                  <a:ext uri="{FF2B5EF4-FFF2-40B4-BE49-F238E27FC236}">
                    <a16:creationId xmlns:a16="http://schemas.microsoft.com/office/drawing/2014/main" id="{FD459C4C-9315-406D-8EAD-AD5740514C88}"/>
                  </a:ext>
                </a:extLst>
              </p:cNvPr>
              <p:cNvCxnSpPr>
                <a:cxnSpLocks/>
                <a:stCxn id="49" idx="3"/>
              </p:cNvCxnSpPr>
              <p:nvPr/>
            </p:nvCxnSpPr>
            <p:spPr>
              <a:xfrm>
                <a:off x="5713665" y="3253570"/>
                <a:ext cx="903720" cy="118508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F4A44FF0-D796-48B6-A8F9-275B8D768891}"/>
                  </a:ext>
                </a:extLst>
              </p:cNvPr>
              <p:cNvCxnSpPr>
                <a:cxnSpLocks/>
                <a:stCxn id="28" idx="2"/>
              </p:cNvCxnSpPr>
              <p:nvPr/>
            </p:nvCxnSpPr>
            <p:spPr>
              <a:xfrm rot="16200000" flipH="1">
                <a:off x="3618355" y="3611670"/>
                <a:ext cx="556369" cy="49191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D224760-FC14-4B76-805A-7BDBB58CACF6}"/>
                </a:ext>
              </a:extLst>
            </p:cNvPr>
            <p:cNvGrpSpPr/>
            <p:nvPr/>
          </p:nvGrpSpPr>
          <p:grpSpPr>
            <a:xfrm>
              <a:off x="3009264" y="3717903"/>
              <a:ext cx="3086736" cy="1436585"/>
              <a:chOff x="3009264" y="3717903"/>
              <a:chExt cx="3086736" cy="1436585"/>
            </a:xfrm>
          </p:grpSpPr>
          <p:pic>
            <p:nvPicPr>
              <p:cNvPr id="29" name="Graphic 28">
                <a:extLst>
                  <a:ext uri="{FF2B5EF4-FFF2-40B4-BE49-F238E27FC236}">
                    <a16:creationId xmlns:a16="http://schemas.microsoft.com/office/drawing/2014/main" id="{6BA98C4F-36D0-4342-AB18-603EB00C3E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11553" y="3717903"/>
                <a:ext cx="533400" cy="533400"/>
              </a:xfrm>
              <a:prstGeom prst="rect">
                <a:avLst/>
              </a:prstGeom>
            </p:spPr>
          </p:pic>
          <p:sp>
            <p:nvSpPr>
              <p:cNvPr id="30" name="Rectangle 29">
                <a:extLst>
                  <a:ext uri="{FF2B5EF4-FFF2-40B4-BE49-F238E27FC236}">
                    <a16:creationId xmlns:a16="http://schemas.microsoft.com/office/drawing/2014/main" id="{750AC914-B2D3-49E7-9003-1E7FC20F4417}"/>
                  </a:ext>
                </a:extLst>
              </p:cNvPr>
              <p:cNvSpPr/>
              <p:nvPr/>
            </p:nvSpPr>
            <p:spPr>
              <a:xfrm>
                <a:off x="3009264" y="4631268"/>
                <a:ext cx="308673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Global Information Sharing</a:t>
                </a:r>
                <a:br>
                  <a:rPr kumimoji="0" lang="en-US" sz="14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Focal Point</a:t>
                </a:r>
              </a:p>
            </p:txBody>
          </p:sp>
          <p:pic>
            <p:nvPicPr>
              <p:cNvPr id="31" name="Graphic 30">
                <a:extLst>
                  <a:ext uri="{FF2B5EF4-FFF2-40B4-BE49-F238E27FC236}">
                    <a16:creationId xmlns:a16="http://schemas.microsoft.com/office/drawing/2014/main" id="{220AAC65-1E41-4FEF-BD52-186606EBAAA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65842" y="4027706"/>
                <a:ext cx="645367" cy="645367"/>
              </a:xfrm>
              <a:prstGeom prst="rect">
                <a:avLst/>
              </a:prstGeom>
              <a:effectLst>
                <a:outerShdw blurRad="50800" dist="38100" dir="2700000" algn="tl" rotWithShape="0">
                  <a:prstClr val="black">
                    <a:alpha val="40000"/>
                  </a:prstClr>
                </a:outerShdw>
              </a:effectLst>
            </p:spPr>
          </p:pic>
        </p:grpSp>
      </p:grpSp>
    </p:spTree>
    <p:extLst>
      <p:ext uri="{BB962C8B-B14F-4D97-AF65-F5344CB8AC3E}">
        <p14:creationId xmlns:p14="http://schemas.microsoft.com/office/powerpoint/2010/main" val="11270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61111E-6 3.08642E-6 L -0.61441 3.08642E-6 " pathEditMode="relative" rAng="0" ptsTypes="AA">
                                      <p:cBhvr>
                                        <p:cTn id="6" dur="2000" fill="hold"/>
                                        <p:tgtEl>
                                          <p:spTgt spid="20"/>
                                        </p:tgtEl>
                                        <p:attrNameLst>
                                          <p:attrName>ppt_x</p:attrName>
                                          <p:attrName>ppt_y</p:attrName>
                                        </p:attrNameLst>
                                      </p:cBhvr>
                                      <p:rCtr x="-30729"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AE9F6CFD-A37E-4A64-B779-6BA2714B3F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21043" y="2924032"/>
            <a:ext cx="659075" cy="659075"/>
          </a:xfrm>
          <a:prstGeom prst="rect">
            <a:avLst/>
          </a:prstGeom>
        </p:spPr>
      </p:pic>
      <p:pic>
        <p:nvPicPr>
          <p:cNvPr id="54" name="Graphic 53">
            <a:extLst>
              <a:ext uri="{FF2B5EF4-FFF2-40B4-BE49-F238E27FC236}">
                <a16:creationId xmlns:a16="http://schemas.microsoft.com/office/drawing/2014/main" id="{6699055D-365A-4628-9656-3D99B8A9FE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54589" y="2917713"/>
            <a:ext cx="659075" cy="659075"/>
          </a:xfrm>
          <a:prstGeom prst="rect">
            <a:avLst/>
          </a:prstGeom>
        </p:spPr>
      </p:pic>
      <p:sp>
        <p:nvSpPr>
          <p:cNvPr id="5" name="Title 4"/>
          <p:cNvSpPr>
            <a:spLocks noGrp="1"/>
          </p:cNvSpPr>
          <p:nvPr>
            <p:ph type="title"/>
          </p:nvPr>
        </p:nvSpPr>
        <p:spPr>
          <a:xfrm>
            <a:off x="112948" y="205979"/>
            <a:ext cx="8878652" cy="594122"/>
          </a:xfrm>
        </p:spPr>
        <p:txBody>
          <a:bodyPr>
            <a:noAutofit/>
          </a:bodyPr>
          <a:lstStyle/>
          <a:p>
            <a:r>
              <a:rPr lang="en-US" sz="2200" dirty="0"/>
              <a:t>Example of how it can work with existing tax stamp programs (2 of 2)</a:t>
            </a:r>
          </a:p>
        </p:txBody>
      </p:sp>
      <p:sp>
        <p:nvSpPr>
          <p:cNvPr id="4" name="TextBox 3">
            <a:extLst>
              <a:ext uri="{FF2B5EF4-FFF2-40B4-BE49-F238E27FC236}">
                <a16:creationId xmlns:a16="http://schemas.microsoft.com/office/drawing/2014/main" id="{21201D2E-B508-41AA-9CD8-86D2775BAE4A}"/>
              </a:ext>
            </a:extLst>
          </p:cNvPr>
          <p:cNvSpPr txBox="1"/>
          <p:nvPr/>
        </p:nvSpPr>
        <p:spPr>
          <a:xfrm>
            <a:off x="1826076" y="1248296"/>
            <a:ext cx="1069524" cy="369332"/>
          </a:xfrm>
          <a:prstGeom prst="rect">
            <a:avLst/>
          </a:prstGeom>
          <a:noFill/>
        </p:spPr>
        <p:txBody>
          <a:bodyPr wrap="none" rtlCol="0">
            <a:spAutoFit/>
          </a:bodyPr>
          <a:lstStyle/>
          <a:p>
            <a:r>
              <a:rPr lang="en-US" dirty="0"/>
              <a:t>Pakistan</a:t>
            </a:r>
          </a:p>
        </p:txBody>
      </p:sp>
      <p:sp>
        <p:nvSpPr>
          <p:cNvPr id="8" name="TextBox 7">
            <a:extLst>
              <a:ext uri="{FF2B5EF4-FFF2-40B4-BE49-F238E27FC236}">
                <a16:creationId xmlns:a16="http://schemas.microsoft.com/office/drawing/2014/main" id="{53A9757E-FEC2-45B5-8322-4873926B90C1}"/>
              </a:ext>
            </a:extLst>
          </p:cNvPr>
          <p:cNvSpPr txBox="1"/>
          <p:nvPr/>
        </p:nvSpPr>
        <p:spPr>
          <a:xfrm>
            <a:off x="6324600" y="1266462"/>
            <a:ext cx="1069524" cy="369332"/>
          </a:xfrm>
          <a:prstGeom prst="rect">
            <a:avLst/>
          </a:prstGeom>
          <a:noFill/>
        </p:spPr>
        <p:txBody>
          <a:bodyPr wrap="none" rtlCol="0">
            <a:spAutoFit/>
          </a:bodyPr>
          <a:lstStyle/>
          <a:p>
            <a:r>
              <a:rPr lang="en-US" dirty="0"/>
              <a:t>Morocco</a:t>
            </a:r>
          </a:p>
        </p:txBody>
      </p:sp>
      <p:cxnSp>
        <p:nvCxnSpPr>
          <p:cNvPr id="10" name="Straight Connector 9">
            <a:extLst>
              <a:ext uri="{FF2B5EF4-FFF2-40B4-BE49-F238E27FC236}">
                <a16:creationId xmlns:a16="http://schemas.microsoft.com/office/drawing/2014/main" id="{03897C46-D65D-4CEF-8FFE-927708DA648A}"/>
              </a:ext>
            </a:extLst>
          </p:cNvPr>
          <p:cNvCxnSpPr/>
          <p:nvPr/>
        </p:nvCxnSpPr>
        <p:spPr>
          <a:xfrm>
            <a:off x="4572000" y="1248296"/>
            <a:ext cx="0" cy="327660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19" descr="A close-up of a box&#10;&#10;Description automatically generated">
            <a:extLst>
              <a:ext uri="{FF2B5EF4-FFF2-40B4-BE49-F238E27FC236}">
                <a16:creationId xmlns:a16="http://schemas.microsoft.com/office/drawing/2014/main" id="{3526367B-9770-488F-BD3D-FAFA865D7B9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1482" t="430" r="41111" b="31155"/>
          <a:stretch/>
        </p:blipFill>
        <p:spPr>
          <a:xfrm rot="5400000">
            <a:off x="1220629" y="2140275"/>
            <a:ext cx="1447801" cy="1176621"/>
          </a:xfrm>
          <a:prstGeom prst="rect">
            <a:avLst/>
          </a:prstGeom>
          <a:ln w="38100">
            <a:solidFill>
              <a:srgbClr val="FF0000"/>
            </a:solidFill>
          </a:ln>
        </p:spPr>
      </p:pic>
      <p:sp>
        <p:nvSpPr>
          <p:cNvPr id="18" name="Cylinder 17">
            <a:extLst>
              <a:ext uri="{FF2B5EF4-FFF2-40B4-BE49-F238E27FC236}">
                <a16:creationId xmlns:a16="http://schemas.microsoft.com/office/drawing/2014/main" id="{ACBF9739-1FB1-44C6-B119-C004E00663C7}"/>
              </a:ext>
            </a:extLst>
          </p:cNvPr>
          <p:cNvSpPr/>
          <p:nvPr/>
        </p:nvSpPr>
        <p:spPr>
          <a:xfrm>
            <a:off x="6617385" y="4171950"/>
            <a:ext cx="914400" cy="533400"/>
          </a:xfrm>
          <a:prstGeom prst="can">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7" name="Connector: Elbow 36">
            <a:extLst>
              <a:ext uri="{FF2B5EF4-FFF2-40B4-BE49-F238E27FC236}">
                <a16:creationId xmlns:a16="http://schemas.microsoft.com/office/drawing/2014/main" id="{F36E0E6D-7F8A-4682-AAAE-F3F0050783FE}"/>
              </a:ext>
            </a:extLst>
          </p:cNvPr>
          <p:cNvCxnSpPr>
            <a:cxnSpLocks/>
            <a:stCxn id="49" idx="2"/>
          </p:cNvCxnSpPr>
          <p:nvPr/>
        </p:nvCxnSpPr>
        <p:spPr>
          <a:xfrm rot="16200000" flipH="1">
            <a:off x="3620186" y="3613502"/>
            <a:ext cx="552706" cy="491916"/>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2704459D-9ABC-4DB4-9DD6-7038A7DD9D5D}"/>
              </a:ext>
            </a:extLst>
          </p:cNvPr>
          <p:cNvCxnSpPr>
            <a:cxnSpLocks/>
          </p:cNvCxnSpPr>
          <p:nvPr/>
        </p:nvCxnSpPr>
        <p:spPr>
          <a:xfrm flipV="1">
            <a:off x="5056897" y="3579444"/>
            <a:ext cx="315094" cy="556369"/>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FD459C4C-9315-406D-8EAD-AD5740514C88}"/>
              </a:ext>
            </a:extLst>
          </p:cNvPr>
          <p:cNvCxnSpPr>
            <a:cxnSpLocks/>
            <a:stCxn id="54" idx="3"/>
            <a:endCxn id="18" idx="1"/>
          </p:cNvCxnSpPr>
          <p:nvPr/>
        </p:nvCxnSpPr>
        <p:spPr>
          <a:xfrm>
            <a:off x="5713664" y="3247251"/>
            <a:ext cx="1360921" cy="924699"/>
          </a:xfrm>
          <a:prstGeom prst="bentConnector2">
            <a:avLst/>
          </a:prstGeom>
          <a:ln>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FF258BD-D42F-4807-8591-01D92E7136DE}"/>
              </a:ext>
            </a:extLst>
          </p:cNvPr>
          <p:cNvSpPr txBox="1"/>
          <p:nvPr/>
        </p:nvSpPr>
        <p:spPr>
          <a:xfrm>
            <a:off x="7099394" y="3161496"/>
            <a:ext cx="1475084" cy="954107"/>
          </a:xfrm>
          <a:prstGeom prst="rect">
            <a:avLst/>
          </a:prstGeom>
          <a:noFill/>
        </p:spPr>
        <p:txBody>
          <a:bodyPr wrap="none" rtlCol="0">
            <a:spAutoFit/>
          </a:bodyPr>
          <a:lstStyle/>
          <a:p>
            <a:r>
              <a:rPr lang="en-US" sz="1200" dirty="0"/>
              <a:t>UID valid: yes</a:t>
            </a:r>
          </a:p>
          <a:p>
            <a:r>
              <a:rPr lang="en-US" sz="1200" dirty="0"/>
              <a:t>Product brand: B1</a:t>
            </a:r>
          </a:p>
          <a:p>
            <a:r>
              <a:rPr lang="en-US" sz="1200" dirty="0"/>
              <a:t>Manufacturer: XYZ</a:t>
            </a:r>
          </a:p>
          <a:p>
            <a:r>
              <a:rPr lang="en-US" sz="1200" dirty="0"/>
              <a:t>Date: 00-00-0000</a:t>
            </a:r>
          </a:p>
          <a:p>
            <a:r>
              <a:rPr lang="en-US" sz="1200" b="1" baseline="-25000" dirty="0"/>
              <a:t>…</a:t>
            </a:r>
          </a:p>
        </p:txBody>
      </p:sp>
      <p:sp>
        <p:nvSpPr>
          <p:cNvPr id="60" name="TextBox 59">
            <a:extLst>
              <a:ext uri="{FF2B5EF4-FFF2-40B4-BE49-F238E27FC236}">
                <a16:creationId xmlns:a16="http://schemas.microsoft.com/office/drawing/2014/main" id="{9D586F66-F20B-473F-AF3B-E4FA534FC2BC}"/>
              </a:ext>
            </a:extLst>
          </p:cNvPr>
          <p:cNvSpPr txBox="1"/>
          <p:nvPr/>
        </p:nvSpPr>
        <p:spPr>
          <a:xfrm>
            <a:off x="1031413" y="3452486"/>
            <a:ext cx="1737975" cy="415498"/>
          </a:xfrm>
          <a:prstGeom prst="rect">
            <a:avLst/>
          </a:prstGeom>
          <a:noFill/>
        </p:spPr>
        <p:txBody>
          <a:bodyPr wrap="none" rtlCol="0">
            <a:spAutoFit/>
          </a:bodyPr>
          <a:lstStyle/>
          <a:p>
            <a:pPr algn="ctr"/>
            <a:r>
              <a:rPr lang="en-US" sz="1050" dirty="0"/>
              <a:t>TAX STAMP: MOROCCO</a:t>
            </a:r>
            <a:br>
              <a:rPr lang="en-US" sz="1050" dirty="0"/>
            </a:br>
            <a:r>
              <a:rPr lang="en-US" sz="1050" dirty="0"/>
              <a:t>(illegal in Pakistan)</a:t>
            </a:r>
          </a:p>
        </p:txBody>
      </p:sp>
      <p:grpSp>
        <p:nvGrpSpPr>
          <p:cNvPr id="68" name="Group 67">
            <a:extLst>
              <a:ext uri="{FF2B5EF4-FFF2-40B4-BE49-F238E27FC236}">
                <a16:creationId xmlns:a16="http://schemas.microsoft.com/office/drawing/2014/main" id="{43F9BFA6-AFB0-4782-A7EC-A3F5AE49327E}"/>
              </a:ext>
            </a:extLst>
          </p:cNvPr>
          <p:cNvGrpSpPr/>
          <p:nvPr/>
        </p:nvGrpSpPr>
        <p:grpSpPr>
          <a:xfrm>
            <a:off x="3322889" y="1860235"/>
            <a:ext cx="2390775" cy="868350"/>
            <a:chOff x="3322889" y="1860235"/>
            <a:chExt cx="2390775" cy="868350"/>
          </a:xfrm>
        </p:grpSpPr>
        <p:pic>
          <p:nvPicPr>
            <p:cNvPr id="61" name="Graphic 60">
              <a:extLst>
                <a:ext uri="{FF2B5EF4-FFF2-40B4-BE49-F238E27FC236}">
                  <a16:creationId xmlns:a16="http://schemas.microsoft.com/office/drawing/2014/main" id="{1F3468F5-E770-4360-AA99-4235D74633F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54589" y="1860235"/>
              <a:ext cx="659075" cy="659075"/>
            </a:xfrm>
            <a:prstGeom prst="rect">
              <a:avLst/>
            </a:prstGeom>
          </p:spPr>
        </p:pic>
        <p:pic>
          <p:nvPicPr>
            <p:cNvPr id="62" name="Graphic 61">
              <a:extLst>
                <a:ext uri="{FF2B5EF4-FFF2-40B4-BE49-F238E27FC236}">
                  <a16:creationId xmlns:a16="http://schemas.microsoft.com/office/drawing/2014/main" id="{8DFD0D55-3D22-4FF8-88C2-7246D04CA70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22889" y="1860235"/>
              <a:ext cx="659075" cy="659075"/>
            </a:xfrm>
            <a:prstGeom prst="rect">
              <a:avLst/>
            </a:prstGeom>
          </p:spPr>
        </p:pic>
        <p:sp>
          <p:nvSpPr>
            <p:cNvPr id="65" name="Oval 64">
              <a:extLst>
                <a:ext uri="{FF2B5EF4-FFF2-40B4-BE49-F238E27FC236}">
                  <a16:creationId xmlns:a16="http://schemas.microsoft.com/office/drawing/2014/main" id="{94058064-769A-46A0-82FD-55EE9CA05B4F}"/>
                </a:ext>
              </a:extLst>
            </p:cNvPr>
            <p:cNvSpPr/>
            <p:nvPr/>
          </p:nvSpPr>
          <p:spPr>
            <a:xfrm>
              <a:off x="3476590" y="2033322"/>
              <a:ext cx="137400" cy="13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231F20"/>
                  </a:solidFill>
                </a:rPr>
                <a:t>?</a:t>
              </a:r>
            </a:p>
          </p:txBody>
        </p:sp>
        <p:cxnSp>
          <p:nvCxnSpPr>
            <p:cNvPr id="67" name="Straight Arrow Connector 66">
              <a:extLst>
                <a:ext uri="{FF2B5EF4-FFF2-40B4-BE49-F238E27FC236}">
                  <a16:creationId xmlns:a16="http://schemas.microsoft.com/office/drawing/2014/main" id="{891896E2-2C38-4024-B89D-660C7F4A167E}"/>
                </a:ext>
              </a:extLst>
            </p:cNvPr>
            <p:cNvCxnSpPr>
              <a:stCxn id="62" idx="3"/>
              <a:endCxn id="61" idx="1"/>
            </p:cNvCxnSpPr>
            <p:nvPr/>
          </p:nvCxnSpPr>
          <p:spPr>
            <a:xfrm>
              <a:off x="3981964" y="2189773"/>
              <a:ext cx="1072625"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70728F86-EBF7-4113-9A9F-29DD70C3FAFF}"/>
                </a:ext>
              </a:extLst>
            </p:cNvPr>
            <p:cNvSpPr txBox="1"/>
            <p:nvPr/>
          </p:nvSpPr>
          <p:spPr>
            <a:xfrm>
              <a:off x="3985419" y="2151504"/>
              <a:ext cx="1140912" cy="577081"/>
            </a:xfrm>
            <a:prstGeom prst="rect">
              <a:avLst/>
            </a:prstGeom>
            <a:solidFill>
              <a:srgbClr val="F0F0F0">
                <a:alpha val="82000"/>
              </a:srgbClr>
            </a:solidFill>
          </p:spPr>
          <p:txBody>
            <a:bodyPr wrap="square" rtlCol="0">
              <a:spAutoFit/>
            </a:bodyPr>
            <a:lstStyle/>
            <a:p>
              <a:pPr algn="ctr"/>
              <a:r>
                <a:rPr lang="en-US" sz="1050" dirty="0"/>
                <a:t>Assistance &amp; Cooperation (Art. 24)</a:t>
              </a:r>
            </a:p>
          </p:txBody>
        </p:sp>
      </p:grpSp>
      <p:sp>
        <p:nvSpPr>
          <p:cNvPr id="69" name="TextBox 68">
            <a:extLst>
              <a:ext uri="{FF2B5EF4-FFF2-40B4-BE49-F238E27FC236}">
                <a16:creationId xmlns:a16="http://schemas.microsoft.com/office/drawing/2014/main" id="{D6DFB156-3F4D-4F78-89CE-D1CFA6287617}"/>
              </a:ext>
            </a:extLst>
          </p:cNvPr>
          <p:cNvSpPr txBox="1"/>
          <p:nvPr/>
        </p:nvSpPr>
        <p:spPr>
          <a:xfrm>
            <a:off x="6687941" y="3238440"/>
            <a:ext cx="386644" cy="400110"/>
          </a:xfrm>
          <a:prstGeom prst="rect">
            <a:avLst/>
          </a:prstGeom>
          <a:noFill/>
        </p:spPr>
        <p:txBody>
          <a:bodyPr wrap="none" rtlCol="0">
            <a:spAutoFit/>
          </a:bodyPr>
          <a:lstStyle/>
          <a:p>
            <a:r>
              <a:rPr lang="en-US" sz="2000" dirty="0">
                <a:solidFill>
                  <a:srgbClr val="00B050"/>
                </a:solidFill>
                <a:sym typeface="Wingdings" panose="05000000000000000000" pitchFamily="2" charset="2"/>
              </a:rPr>
              <a:t></a:t>
            </a:r>
            <a:endParaRPr lang="en-US" sz="2000" dirty="0">
              <a:solidFill>
                <a:srgbClr val="E7221E"/>
              </a:solidFill>
            </a:endParaRPr>
          </a:p>
        </p:txBody>
      </p:sp>
      <p:pic>
        <p:nvPicPr>
          <p:cNvPr id="70" name="Graphic 69">
            <a:extLst>
              <a:ext uri="{FF2B5EF4-FFF2-40B4-BE49-F238E27FC236}">
                <a16:creationId xmlns:a16="http://schemas.microsoft.com/office/drawing/2014/main" id="{602FDE2A-160F-41DE-A8CA-41914820062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511553" y="3717903"/>
            <a:ext cx="533400" cy="533400"/>
          </a:xfrm>
          <a:prstGeom prst="rect">
            <a:avLst/>
          </a:prstGeom>
        </p:spPr>
      </p:pic>
      <p:sp>
        <p:nvSpPr>
          <p:cNvPr id="71" name="Rectangle 70">
            <a:extLst>
              <a:ext uri="{FF2B5EF4-FFF2-40B4-BE49-F238E27FC236}">
                <a16:creationId xmlns:a16="http://schemas.microsoft.com/office/drawing/2014/main" id="{26681E8B-4F23-49F2-A911-FFD0F98FD899}"/>
              </a:ext>
            </a:extLst>
          </p:cNvPr>
          <p:cNvSpPr/>
          <p:nvPr/>
        </p:nvSpPr>
        <p:spPr>
          <a:xfrm>
            <a:off x="3009264" y="4631268"/>
            <a:ext cx="3086736"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Global Information Sharing</a:t>
            </a:r>
            <a:br>
              <a:rPr kumimoji="0" lang="en-US" sz="14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br>
            <a:r>
              <a:rPr kumimoji="0" lang="en-US" sz="1400" b="1" i="0" u="none" strike="noStrike" kern="1200" cap="none" spc="0" normalizeH="0" baseline="0" noProof="0" dirty="0">
                <a:ln>
                  <a:noFill/>
                </a:ln>
                <a:solidFill>
                  <a:schemeClr val="bg2">
                    <a:lumMod val="50000"/>
                  </a:schemeClr>
                </a:solidFill>
                <a:effectLst/>
                <a:uLnTx/>
                <a:uFillTx/>
                <a:latin typeface="Arial" panose="020B0604020202020204"/>
                <a:ea typeface="+mn-ea"/>
                <a:cs typeface="+mn-cs"/>
              </a:rPr>
              <a:t>Focal Point</a:t>
            </a:r>
          </a:p>
        </p:txBody>
      </p:sp>
      <p:pic>
        <p:nvPicPr>
          <p:cNvPr id="72" name="Graphic 71">
            <a:extLst>
              <a:ext uri="{FF2B5EF4-FFF2-40B4-BE49-F238E27FC236}">
                <a16:creationId xmlns:a16="http://schemas.microsoft.com/office/drawing/2014/main" id="{0D024356-1FA1-4D2F-886C-8B99E25A54A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165842" y="4027706"/>
            <a:ext cx="645367" cy="6453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27697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fade">
                                      <p:cBhvr>
                                        <p:cTn id="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EC91AC6-8F58-40D6-BA16-BC2F3FE8EF92}"/>
              </a:ext>
            </a:extLst>
          </p:cNvPr>
          <p:cNvSpPr>
            <a:spLocks noGrp="1"/>
          </p:cNvSpPr>
          <p:nvPr>
            <p:ph sz="half" idx="2"/>
          </p:nvPr>
        </p:nvSpPr>
        <p:spPr>
          <a:xfrm>
            <a:off x="990600" y="1809751"/>
            <a:ext cx="7732948" cy="3200399"/>
          </a:xfrm>
        </p:spPr>
        <p:txBody>
          <a:bodyPr>
            <a:noAutofit/>
          </a:bodyPr>
          <a:lstStyle/>
          <a:p>
            <a:pPr marL="342900" indent="-342900">
              <a:spcAft>
                <a:spcPts val="600"/>
              </a:spcAft>
              <a:buFont typeface="+mj-lt"/>
              <a:buAutoNum type="arabicPeriod"/>
            </a:pPr>
            <a:r>
              <a:rPr lang="fr-CH" sz="1400" dirty="0" err="1"/>
              <a:t>Tax</a:t>
            </a:r>
            <a:r>
              <a:rPr lang="fr-CH" sz="1400" dirty="0"/>
              <a:t> </a:t>
            </a:r>
            <a:r>
              <a:rPr lang="fr-CH" sz="1400" dirty="0" err="1"/>
              <a:t>stamps</a:t>
            </a:r>
            <a:r>
              <a:rPr lang="fr-CH" sz="1400" dirty="0"/>
              <a:t> have unique IDs, </a:t>
            </a:r>
            <a:r>
              <a:rPr lang="fr-CH" sz="1400" dirty="0" err="1"/>
              <a:t>complying</a:t>
            </a:r>
            <a:r>
              <a:rPr lang="fr-CH" sz="1400" dirty="0"/>
              <a:t> </a:t>
            </a:r>
            <a:r>
              <a:rPr lang="fr-CH" sz="1400" dirty="0" err="1"/>
              <a:t>with</a:t>
            </a:r>
            <a:r>
              <a:rPr lang="fr-CH" sz="1400" dirty="0"/>
              <a:t> </a:t>
            </a:r>
            <a:r>
              <a:rPr lang="fr-CH" sz="1400" dirty="0" err="1"/>
              <a:t>globally</a:t>
            </a:r>
            <a:r>
              <a:rPr lang="fr-CH" sz="1400" dirty="0"/>
              <a:t> unique </a:t>
            </a:r>
            <a:r>
              <a:rPr lang="fr-CH" sz="1400" dirty="0" err="1"/>
              <a:t>numbering</a:t>
            </a:r>
            <a:r>
              <a:rPr lang="fr-CH" sz="1400" dirty="0"/>
              <a:t> </a:t>
            </a:r>
            <a:r>
              <a:rPr lang="fr-CH" sz="1400" dirty="0" err="1"/>
              <a:t>schemes</a:t>
            </a:r>
            <a:r>
              <a:rPr lang="fr-CH" sz="1400" dirty="0"/>
              <a:t>, </a:t>
            </a:r>
            <a:br>
              <a:rPr lang="fr-CH" sz="1400" dirty="0"/>
            </a:br>
            <a:r>
              <a:rPr lang="fr-CH" sz="1400" dirty="0"/>
              <a:t>e.g. </a:t>
            </a:r>
            <a:r>
              <a:rPr lang="fr-CH" sz="1400" dirty="0" err="1"/>
              <a:t>through</a:t>
            </a:r>
            <a:r>
              <a:rPr lang="fr-CH" sz="1400" dirty="0"/>
              <a:t> a country-</a:t>
            </a:r>
            <a:r>
              <a:rPr lang="fr-CH" sz="1400" dirty="0" err="1"/>
              <a:t>specific</a:t>
            </a:r>
            <a:r>
              <a:rPr lang="fr-CH" sz="1400" dirty="0"/>
              <a:t> </a:t>
            </a:r>
            <a:r>
              <a:rPr lang="fr-CH" sz="1400" dirty="0" err="1"/>
              <a:t>prefix</a:t>
            </a:r>
            <a:r>
              <a:rPr lang="fr-CH" sz="1400" dirty="0"/>
              <a:t> (ISO 15459): «Country-</a:t>
            </a:r>
            <a:r>
              <a:rPr lang="fr-CH" sz="1400" dirty="0" err="1"/>
              <a:t>Prefix</a:t>
            </a:r>
            <a:r>
              <a:rPr lang="fr-CH" sz="1400" dirty="0"/>
              <a:t>» + «X</a:t>
            </a:r>
            <a:r>
              <a:rPr lang="fr-CH" sz="1400" baseline="-25000" dirty="0"/>
              <a:t>1</a:t>
            </a:r>
            <a:r>
              <a:rPr lang="fr-CH" sz="1400" dirty="0"/>
              <a:t>X</a:t>
            </a:r>
            <a:r>
              <a:rPr lang="fr-CH" sz="1400" baseline="-25000" dirty="0"/>
              <a:t>2</a:t>
            </a:r>
            <a:r>
              <a:rPr lang="fr-CH" sz="1400" dirty="0"/>
              <a:t>X</a:t>
            </a:r>
            <a:r>
              <a:rPr lang="fr-CH" sz="1400" baseline="-25000" dirty="0"/>
              <a:t>3</a:t>
            </a:r>
            <a:r>
              <a:rPr lang="fr-CH" sz="1400" dirty="0"/>
              <a:t>X</a:t>
            </a:r>
            <a:r>
              <a:rPr lang="fr-CH" sz="1400" baseline="-25000" dirty="0"/>
              <a:t>4</a:t>
            </a:r>
            <a:r>
              <a:rPr lang="fr-CH" sz="1400" dirty="0"/>
              <a:t>….»</a:t>
            </a:r>
          </a:p>
          <a:p>
            <a:pPr lvl="1">
              <a:spcBef>
                <a:spcPts val="0"/>
              </a:spcBef>
              <a:spcAft>
                <a:spcPts val="600"/>
              </a:spcAft>
            </a:pPr>
            <a:r>
              <a:rPr lang="fr-CH" sz="1200" dirty="0" err="1"/>
              <a:t>Prefix</a:t>
            </a:r>
            <a:r>
              <a:rPr lang="fr-CH" sz="1200" dirty="0"/>
              <a:t> can </a:t>
            </a:r>
            <a:r>
              <a:rPr lang="fr-CH" sz="1200" dirty="0" err="1"/>
              <a:t>be</a:t>
            </a:r>
            <a:r>
              <a:rPr lang="fr-CH" sz="1200" dirty="0"/>
              <a:t> </a:t>
            </a:r>
            <a:r>
              <a:rPr lang="fr-CH" sz="1200" dirty="0" err="1"/>
              <a:t>requested</a:t>
            </a:r>
            <a:r>
              <a:rPr lang="fr-CH" sz="1200" dirty="0"/>
              <a:t> by the revenue </a:t>
            </a:r>
            <a:r>
              <a:rPr lang="fr-CH" sz="1200" dirty="0" err="1"/>
              <a:t>authority</a:t>
            </a:r>
            <a:r>
              <a:rPr lang="fr-CH" sz="1200" dirty="0"/>
              <a:t> to AIM, or can use </a:t>
            </a:r>
            <a:r>
              <a:rPr lang="fr-CH" sz="1200" dirty="0" err="1"/>
              <a:t>ITSA’s</a:t>
            </a:r>
            <a:r>
              <a:rPr lang="fr-CH" sz="1200" dirty="0"/>
              <a:t> </a:t>
            </a:r>
            <a:r>
              <a:rPr lang="fr-CH" sz="1200" dirty="0" err="1"/>
              <a:t>prefix</a:t>
            </a:r>
            <a:r>
              <a:rPr lang="fr-CH" sz="1200" dirty="0"/>
              <a:t> (WAA)</a:t>
            </a:r>
          </a:p>
          <a:p>
            <a:pPr lvl="1">
              <a:spcBef>
                <a:spcPts val="0"/>
              </a:spcBef>
              <a:spcAft>
                <a:spcPts val="600"/>
              </a:spcAft>
            </a:pPr>
            <a:r>
              <a:rPr lang="fr-CH" sz="1200" dirty="0"/>
              <a:t>Short-</a:t>
            </a:r>
            <a:r>
              <a:rPr lang="fr-CH" sz="1200" dirty="0" err="1"/>
              <a:t>term</a:t>
            </a:r>
            <a:r>
              <a:rPr lang="fr-CH" sz="1200" dirty="0"/>
              <a:t> </a:t>
            </a:r>
            <a:r>
              <a:rPr lang="fr-CH" sz="1200" dirty="0" err="1"/>
              <a:t>workaround</a:t>
            </a:r>
            <a:r>
              <a:rPr lang="fr-CH" sz="1200" dirty="0"/>
              <a:t>: the </a:t>
            </a:r>
            <a:r>
              <a:rPr lang="fr-CH" sz="1200" dirty="0" err="1"/>
              <a:t>identity</a:t>
            </a:r>
            <a:r>
              <a:rPr lang="fr-CH" sz="1200" dirty="0"/>
              <a:t> of the </a:t>
            </a:r>
            <a:r>
              <a:rPr lang="fr-CH" sz="1200" dirty="0" err="1"/>
              <a:t>target</a:t>
            </a:r>
            <a:r>
              <a:rPr lang="fr-CH" sz="1200" dirty="0"/>
              <a:t> country </a:t>
            </a:r>
            <a:r>
              <a:rPr lang="fr-CH" sz="1200" dirty="0" err="1"/>
              <a:t>is</a:t>
            </a:r>
            <a:r>
              <a:rPr lang="fr-CH" sz="1200" dirty="0"/>
              <a:t> </a:t>
            </a:r>
            <a:r>
              <a:rPr lang="fr-CH" sz="1200" dirty="0" err="1"/>
              <a:t>clearly</a:t>
            </a:r>
            <a:r>
              <a:rPr lang="fr-CH" sz="1200" dirty="0"/>
              <a:t> visible on the </a:t>
            </a:r>
            <a:r>
              <a:rPr lang="fr-CH" sz="1200" dirty="0" err="1"/>
              <a:t>stamp</a:t>
            </a:r>
            <a:r>
              <a:rPr lang="fr-CH" sz="1200" dirty="0"/>
              <a:t> («pattern»)</a:t>
            </a:r>
          </a:p>
          <a:p>
            <a:pPr marL="342900" indent="-342900">
              <a:spcAft>
                <a:spcPts val="600"/>
              </a:spcAft>
              <a:buFont typeface="+mj-lt"/>
              <a:buAutoNum type="arabicPeriod"/>
            </a:pPr>
            <a:r>
              <a:rPr lang="fr-CH" sz="1400" dirty="0"/>
              <a:t>The T&amp;T </a:t>
            </a:r>
            <a:r>
              <a:rPr lang="fr-CH" sz="1400" dirty="0" err="1"/>
              <a:t>database</a:t>
            </a:r>
            <a:r>
              <a:rPr lang="fr-CH" sz="1400" dirty="0"/>
              <a:t> records </a:t>
            </a:r>
            <a:r>
              <a:rPr lang="fr-CH" sz="1400" dirty="0" err="1"/>
              <a:t>detailed</a:t>
            </a:r>
            <a:r>
              <a:rPr lang="fr-CH" sz="1400" dirty="0"/>
              <a:t> activation information </a:t>
            </a:r>
            <a:r>
              <a:rPr lang="fr-CH" sz="1400" dirty="0" err="1"/>
              <a:t>associated</a:t>
            </a:r>
            <a:r>
              <a:rPr lang="fr-CH" sz="1400" dirty="0"/>
              <a:t> to </a:t>
            </a:r>
            <a:r>
              <a:rPr lang="fr-CH" sz="1400" dirty="0" err="1"/>
              <a:t>each</a:t>
            </a:r>
            <a:r>
              <a:rPr lang="fr-CH" sz="1400" dirty="0"/>
              <a:t> ID (</a:t>
            </a:r>
            <a:r>
              <a:rPr lang="fr-CH" sz="1400" dirty="0" err="1"/>
              <a:t>manufacturer</a:t>
            </a:r>
            <a:r>
              <a:rPr lang="fr-CH" sz="1400" dirty="0"/>
              <a:t>, brand, date of </a:t>
            </a:r>
            <a:r>
              <a:rPr lang="fr-CH" sz="1400" dirty="0" err="1"/>
              <a:t>manufacturing</a:t>
            </a:r>
            <a:r>
              <a:rPr lang="fr-CH" sz="1400" dirty="0"/>
              <a:t>, etc.) and has </a:t>
            </a:r>
            <a:r>
              <a:rPr lang="fr-CH" sz="1400" dirty="0" err="1"/>
              <a:t>search</a:t>
            </a:r>
            <a:r>
              <a:rPr lang="fr-CH" sz="1400" dirty="0"/>
              <a:t> </a:t>
            </a:r>
            <a:r>
              <a:rPr lang="fr-CH" sz="1400" dirty="0" err="1"/>
              <a:t>capabilities</a:t>
            </a:r>
            <a:endParaRPr lang="fr-CH" sz="1400" dirty="0"/>
          </a:p>
          <a:p>
            <a:pPr marL="342900" indent="-342900">
              <a:spcAft>
                <a:spcPts val="600"/>
              </a:spcAft>
              <a:buFont typeface="+mj-lt"/>
              <a:buAutoNum type="arabicPeriod"/>
            </a:pPr>
            <a:r>
              <a:rPr lang="fr-CH" sz="1400" dirty="0"/>
              <a:t>No </a:t>
            </a:r>
            <a:r>
              <a:rPr lang="fr-CH" sz="1400" dirty="0" err="1"/>
              <a:t>products</a:t>
            </a:r>
            <a:r>
              <a:rPr lang="fr-CH" sz="1400" dirty="0"/>
              <a:t> </a:t>
            </a:r>
            <a:r>
              <a:rPr lang="fr-CH" sz="1400" dirty="0" err="1"/>
              <a:t>should</a:t>
            </a:r>
            <a:r>
              <a:rPr lang="fr-CH" sz="1400" dirty="0"/>
              <a:t> </a:t>
            </a:r>
            <a:r>
              <a:rPr lang="fr-CH" sz="1400" dirty="0" err="1"/>
              <a:t>be</a:t>
            </a:r>
            <a:r>
              <a:rPr lang="fr-CH" sz="1400" dirty="0"/>
              <a:t> </a:t>
            </a:r>
            <a:r>
              <a:rPr lang="fr-CH" sz="1400" dirty="0" err="1"/>
              <a:t>manufactured</a:t>
            </a:r>
            <a:r>
              <a:rPr lang="fr-CH" sz="1400" dirty="0"/>
              <a:t> in the country </a:t>
            </a:r>
            <a:r>
              <a:rPr lang="fr-CH" sz="1400" dirty="0" err="1"/>
              <a:t>unmarked</a:t>
            </a:r>
            <a:r>
              <a:rPr lang="fr-CH" sz="1400" dirty="0"/>
              <a:t> </a:t>
            </a:r>
            <a:r>
              <a:rPr lang="fr-CH" sz="1400" dirty="0">
                <a:sym typeface="Wingdings" panose="05000000000000000000" pitchFamily="2" charset="2"/>
              </a:rPr>
              <a:t> </a:t>
            </a:r>
            <a:r>
              <a:rPr lang="fr-CH" sz="1400" dirty="0" err="1">
                <a:sym typeface="Wingdings" panose="05000000000000000000" pitchFamily="2" charset="2"/>
              </a:rPr>
              <a:t>require</a:t>
            </a:r>
            <a:r>
              <a:rPr lang="fr-CH" sz="1400" dirty="0">
                <a:sym typeface="Wingdings" panose="05000000000000000000" pitchFamily="2" charset="2"/>
              </a:rPr>
              <a:t> «export» </a:t>
            </a:r>
            <a:r>
              <a:rPr lang="fr-CH" sz="1400" dirty="0" err="1">
                <a:sym typeface="Wingdings" panose="05000000000000000000" pitchFamily="2" charset="2"/>
              </a:rPr>
              <a:t>stamp</a:t>
            </a:r>
            <a:r>
              <a:rPr lang="fr-CH" sz="1400" dirty="0">
                <a:sym typeface="Wingdings" panose="05000000000000000000" pitchFamily="2" charset="2"/>
              </a:rPr>
              <a:t> </a:t>
            </a:r>
            <a:r>
              <a:rPr lang="fr-CH" sz="1400" dirty="0" err="1">
                <a:sym typeface="Wingdings" panose="05000000000000000000" pitchFamily="2" charset="2"/>
              </a:rPr>
              <a:t>aimed</a:t>
            </a:r>
            <a:r>
              <a:rPr lang="fr-CH" sz="1400" dirty="0">
                <a:sym typeface="Wingdings" panose="05000000000000000000" pitchFamily="2" charset="2"/>
              </a:rPr>
              <a:t> for destination countries </a:t>
            </a:r>
            <a:r>
              <a:rPr lang="fr-CH" sz="1400" dirty="0" err="1">
                <a:sym typeface="Wingdings" panose="05000000000000000000" pitchFamily="2" charset="2"/>
              </a:rPr>
              <a:t>that</a:t>
            </a:r>
            <a:r>
              <a:rPr lang="fr-CH" sz="1400" dirty="0">
                <a:sym typeface="Wingdings" panose="05000000000000000000" pitchFamily="2" charset="2"/>
              </a:rPr>
              <a:t> do not </a:t>
            </a:r>
            <a:r>
              <a:rPr lang="fr-CH" sz="1400" dirty="0" err="1">
                <a:sym typeface="Wingdings" panose="05000000000000000000" pitchFamily="2" charset="2"/>
              </a:rPr>
              <a:t>use</a:t>
            </a:r>
            <a:r>
              <a:rPr lang="fr-CH" sz="1400" dirty="0">
                <a:sym typeface="Wingdings" panose="05000000000000000000" pitchFamily="2" charset="2"/>
              </a:rPr>
              <a:t> a </a:t>
            </a:r>
            <a:r>
              <a:rPr lang="fr-CH" sz="1400" dirty="0" err="1">
                <a:sym typeface="Wingdings" panose="05000000000000000000" pitchFamily="2" charset="2"/>
              </a:rPr>
              <a:t>tax</a:t>
            </a:r>
            <a:r>
              <a:rPr lang="fr-CH" sz="1400" dirty="0">
                <a:sym typeface="Wingdings" panose="05000000000000000000" pitchFamily="2" charset="2"/>
              </a:rPr>
              <a:t> </a:t>
            </a:r>
            <a:r>
              <a:rPr lang="fr-CH" sz="1400" dirty="0" err="1">
                <a:sym typeface="Wingdings" panose="05000000000000000000" pitchFamily="2" charset="2"/>
              </a:rPr>
              <a:t>stamp</a:t>
            </a:r>
            <a:endParaRPr lang="fr-CH" sz="1400" dirty="0"/>
          </a:p>
        </p:txBody>
      </p:sp>
      <p:sp>
        <p:nvSpPr>
          <p:cNvPr id="5" name="Title 4"/>
          <p:cNvSpPr>
            <a:spLocks noGrp="1"/>
          </p:cNvSpPr>
          <p:nvPr>
            <p:ph type="title"/>
          </p:nvPr>
        </p:nvSpPr>
        <p:spPr/>
        <p:txBody>
          <a:bodyPr>
            <a:normAutofit fontScale="90000"/>
          </a:bodyPr>
          <a:lstStyle/>
          <a:p>
            <a:r>
              <a:rPr lang="en-US" dirty="0"/>
              <a:t>Key takeaways for existing tax stamp programs</a:t>
            </a:r>
          </a:p>
        </p:txBody>
      </p:sp>
      <p:sp>
        <p:nvSpPr>
          <p:cNvPr id="9" name="Content Placeholder 3">
            <a:extLst>
              <a:ext uri="{FF2B5EF4-FFF2-40B4-BE49-F238E27FC236}">
                <a16:creationId xmlns:a16="http://schemas.microsoft.com/office/drawing/2014/main" id="{65A7EA5C-E773-4E7B-8A69-4B746C3CD093}"/>
              </a:ext>
            </a:extLst>
          </p:cNvPr>
          <p:cNvSpPr txBox="1">
            <a:spLocks/>
          </p:cNvSpPr>
          <p:nvPr/>
        </p:nvSpPr>
        <p:spPr>
          <a:xfrm>
            <a:off x="228600" y="3181350"/>
            <a:ext cx="8326888" cy="1219200"/>
          </a:xfrm>
          <a:prstGeom prst="rect">
            <a:avLst/>
          </a:prstGeom>
        </p:spPr>
        <p:txBody>
          <a:bodyPr vert="horz" lIns="91365" tIns="45683" rIns="91365" bIns="45683" rtlCol="0">
            <a:normAutofit/>
          </a:bodyPr>
          <a:lstStyle>
            <a:lvl1pPr marL="228406" indent="-228406" algn="l" defTabSz="913629" rtl="0" eaLnBrk="1" latinLnBrk="0" hangingPunct="1">
              <a:spcBef>
                <a:spcPts val="600"/>
              </a:spcBef>
              <a:buClr>
                <a:srgbClr val="5C0A3A"/>
              </a:buClr>
              <a:buFont typeface="Arial" pitchFamily="34" charset="0"/>
              <a:buChar char="•"/>
              <a:defRPr lang="en-US" sz="2000" kern="1200" dirty="0" smtClean="0">
                <a:solidFill>
                  <a:srgbClr val="5C0A3A"/>
                </a:solidFill>
                <a:latin typeface="Arial" panose="020B0604020202020204" pitchFamily="34" charset="0"/>
                <a:ea typeface="+mn-ea"/>
                <a:cs typeface="Arial" panose="020B0604020202020204" pitchFamily="34" charset="0"/>
              </a:defRPr>
            </a:lvl1pPr>
            <a:lvl2pPr marL="448885" indent="-228406" algn="l" defTabSz="913629" rtl="0" eaLnBrk="1" latinLnBrk="0" hangingPunct="1">
              <a:spcBef>
                <a:spcPct val="20000"/>
              </a:spcBef>
              <a:buClr>
                <a:srgbClr val="B15371"/>
              </a:buClr>
              <a:buFont typeface="Arial" pitchFamily="34" charset="0"/>
              <a:buChar char="•"/>
              <a:defRPr lang="en-US" sz="2000" kern="1200">
                <a:solidFill>
                  <a:srgbClr val="666666"/>
                </a:solidFill>
                <a:latin typeface="Arial" panose="020B0604020202020204" pitchFamily="34" charset="0"/>
                <a:ea typeface="+mn-ea"/>
                <a:cs typeface="Arial" panose="020B0604020202020204" pitchFamily="34" charset="0"/>
              </a:defRPr>
            </a:lvl2pPr>
            <a:lvl3pPr marL="456814" indent="-228406" algn="l" defTabSz="913629" rtl="0" eaLnBrk="1" latinLnBrk="0" hangingPunct="1">
              <a:spcBef>
                <a:spcPct val="20000"/>
              </a:spcBef>
              <a:buClr>
                <a:srgbClr val="A5A8AC"/>
              </a:buClr>
              <a:buFont typeface="Arial" pitchFamily="34" charset="0"/>
              <a:buChar char="•"/>
              <a:defRPr lang="en-US" sz="1800" b="0" kern="1200">
                <a:solidFill>
                  <a:srgbClr val="666666"/>
                </a:solidFill>
                <a:latin typeface="Arial" panose="020B0604020202020204" pitchFamily="34" charset="0"/>
                <a:ea typeface="+mn-ea"/>
                <a:cs typeface="Arial" panose="020B0604020202020204" pitchFamily="34" charset="0"/>
              </a:defRPr>
            </a:lvl3pPr>
            <a:lvl4pPr marL="1279087" indent="-228406" algn="l" defTabSz="913629" rtl="0" eaLnBrk="1" latinLnBrk="0" hangingPunct="1">
              <a:spcBef>
                <a:spcPct val="20000"/>
              </a:spcBef>
              <a:buClr>
                <a:schemeClr val="accent4"/>
              </a:buClr>
              <a:buFont typeface="Arial" pitchFamily="34" charset="0"/>
              <a:buChar char="•"/>
              <a:defRPr sz="1600" kern="1200">
                <a:solidFill>
                  <a:schemeClr val="tx2"/>
                </a:solidFill>
                <a:latin typeface="Frutiger 45 Light" pitchFamily="34" charset="0"/>
                <a:ea typeface="+mn-ea"/>
                <a:cs typeface="+mn-cs"/>
              </a:defRPr>
            </a:lvl4pPr>
            <a:lvl5pPr marL="1553171" indent="-228406" algn="l" defTabSz="913629" rtl="0" eaLnBrk="1" latinLnBrk="0" hangingPunct="1">
              <a:spcBef>
                <a:spcPct val="20000"/>
              </a:spcBef>
              <a:buClr>
                <a:schemeClr val="accent5"/>
              </a:buClr>
              <a:buFont typeface="Arial" pitchFamily="34" charset="0"/>
              <a:buChar char="•"/>
              <a:defRPr sz="1600" kern="1200" baseline="0">
                <a:solidFill>
                  <a:schemeClr val="tx2"/>
                </a:solidFill>
                <a:latin typeface="Frutiger 45 Light" pitchFamily="34" charset="0"/>
                <a:ea typeface="+mn-ea"/>
                <a:cs typeface="+mn-cs"/>
              </a:defRPr>
            </a:lvl5pPr>
            <a:lvl6pPr marL="1735895" indent="-182731" algn="l" defTabSz="913629"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2009985" indent="-182731" algn="l" defTabSz="913629" rtl="0" eaLnBrk="1" latinLnBrk="0" hangingPunct="1">
              <a:spcBef>
                <a:spcPct val="20000"/>
              </a:spcBef>
              <a:buClr>
                <a:schemeClr val="accent2"/>
              </a:buClr>
              <a:buFont typeface="Arial" pitchFamily="34" charset="0"/>
              <a:buChar char="•"/>
              <a:defRPr sz="1600" kern="1200">
                <a:solidFill>
                  <a:schemeClr val="tx2"/>
                </a:solidFill>
                <a:latin typeface="+mn-lt"/>
                <a:ea typeface="+mn-ea"/>
                <a:cs typeface="+mn-cs"/>
              </a:defRPr>
            </a:lvl7pPr>
            <a:lvl8pPr marL="2192713" indent="-182731" algn="l" defTabSz="913629" rtl="0" eaLnBrk="1" latinLnBrk="0" hangingPunct="1">
              <a:spcBef>
                <a:spcPct val="20000"/>
              </a:spcBef>
              <a:buClr>
                <a:schemeClr val="accent3"/>
              </a:buClr>
              <a:buFont typeface="Arial" pitchFamily="34" charset="0"/>
              <a:buChar char="•"/>
              <a:defRPr sz="1600" kern="1200">
                <a:solidFill>
                  <a:schemeClr val="tx2"/>
                </a:solidFill>
                <a:latin typeface="+mn-lt"/>
                <a:ea typeface="+mn-ea"/>
                <a:cs typeface="+mn-cs"/>
              </a:defRPr>
            </a:lvl8pPr>
            <a:lvl9pPr marL="2375433" indent="-182731" algn="l" defTabSz="913629"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3A78E40E-3765-4C81-8118-D879DED4D0F5}"/>
              </a:ext>
            </a:extLst>
          </p:cNvPr>
          <p:cNvSpPr txBox="1"/>
          <p:nvPr/>
        </p:nvSpPr>
        <p:spPr>
          <a:xfrm>
            <a:off x="990600" y="4162111"/>
            <a:ext cx="6629400" cy="646331"/>
          </a:xfrm>
          <a:prstGeom prst="rect">
            <a:avLst/>
          </a:prstGeom>
          <a:noFill/>
        </p:spPr>
        <p:txBody>
          <a:bodyPr wrap="square">
            <a:spAutoFit/>
          </a:bodyPr>
          <a:lstStyle/>
          <a:p>
            <a:pPr marL="0" indent="0" algn="ctr">
              <a:spcAft>
                <a:spcPts val="1200"/>
              </a:spcAft>
              <a:buNone/>
            </a:pPr>
            <a:r>
              <a:rPr lang="fr-CH" sz="1800" b="1" dirty="0">
                <a:solidFill>
                  <a:srgbClr val="5C0A3A"/>
                </a:solidFill>
              </a:rPr>
              <a:t>MORE INFORMATION CAN BE FOUND IN THE </a:t>
            </a:r>
            <a:br>
              <a:rPr lang="fr-CH" sz="1800" b="1" dirty="0">
                <a:solidFill>
                  <a:srgbClr val="5C0A3A"/>
                </a:solidFill>
              </a:rPr>
            </a:br>
            <a:r>
              <a:rPr lang="fr-CH" sz="1800" b="1" dirty="0">
                <a:solidFill>
                  <a:srgbClr val="5C0A3A"/>
                </a:solidFill>
              </a:rPr>
              <a:t>«ITSA FCTC BLUEPRINT»</a:t>
            </a:r>
            <a:endParaRPr lang="en-GB" sz="2000" b="1" dirty="0">
              <a:solidFill>
                <a:srgbClr val="5C0A3A"/>
              </a:solidFill>
            </a:endParaRPr>
          </a:p>
        </p:txBody>
      </p:sp>
      <p:grpSp>
        <p:nvGrpSpPr>
          <p:cNvPr id="7" name="Group 6">
            <a:extLst>
              <a:ext uri="{FF2B5EF4-FFF2-40B4-BE49-F238E27FC236}">
                <a16:creationId xmlns:a16="http://schemas.microsoft.com/office/drawing/2014/main" id="{5DA4E40A-741E-444D-8C4D-6EDC91670FBB}"/>
              </a:ext>
            </a:extLst>
          </p:cNvPr>
          <p:cNvGrpSpPr/>
          <p:nvPr/>
        </p:nvGrpSpPr>
        <p:grpSpPr>
          <a:xfrm>
            <a:off x="277906" y="1063263"/>
            <a:ext cx="8588188" cy="601757"/>
            <a:chOff x="277906" y="1063263"/>
            <a:chExt cx="8588188" cy="601757"/>
          </a:xfrm>
        </p:grpSpPr>
        <p:pic>
          <p:nvPicPr>
            <p:cNvPr id="1026" name="Picture 2" descr="Symbol Thumbs Up Icon PNG Transparent Background, Free Download #31152 -  FreeIconsPNG">
              <a:extLst>
                <a:ext uri="{FF2B5EF4-FFF2-40B4-BE49-F238E27FC236}">
                  <a16:creationId xmlns:a16="http://schemas.microsoft.com/office/drawing/2014/main" id="{B9874D98-143D-4B7E-A565-DF8BFF6ACCE7}"/>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17" r="22766"/>
            <a:stretch/>
          </p:blipFill>
          <p:spPr bwMode="auto">
            <a:xfrm>
              <a:off x="277906" y="1063263"/>
              <a:ext cx="616434" cy="6017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FC91568-E280-4D37-9046-1AB205028768}"/>
                </a:ext>
              </a:extLst>
            </p:cNvPr>
            <p:cNvSpPr txBox="1"/>
            <p:nvPr/>
          </p:nvSpPr>
          <p:spPr>
            <a:xfrm>
              <a:off x="941294" y="1080245"/>
              <a:ext cx="7924800" cy="584775"/>
            </a:xfrm>
            <a:prstGeom prst="rect">
              <a:avLst/>
            </a:prstGeom>
            <a:noFill/>
          </p:spPr>
          <p:txBody>
            <a:bodyPr wrap="square">
              <a:spAutoFit/>
            </a:bodyPr>
            <a:lstStyle/>
            <a:p>
              <a:pPr marL="0" indent="0">
                <a:spcAft>
                  <a:spcPts val="600"/>
                </a:spcAft>
                <a:buNone/>
              </a:pPr>
              <a:r>
                <a:rPr lang="fr-CH" sz="1600" b="1" dirty="0" err="1">
                  <a:solidFill>
                    <a:srgbClr val="5C0A3A"/>
                  </a:solidFill>
                </a:rPr>
                <a:t>Existing</a:t>
              </a:r>
              <a:r>
                <a:rPr lang="fr-CH" sz="1600" b="1" dirty="0">
                  <a:solidFill>
                    <a:srgbClr val="5C0A3A"/>
                  </a:solidFill>
                </a:rPr>
                <a:t> </a:t>
              </a:r>
              <a:r>
                <a:rPr lang="fr-CH" sz="1600" b="1" dirty="0" err="1">
                  <a:solidFill>
                    <a:srgbClr val="5C0A3A"/>
                  </a:solidFill>
                </a:rPr>
                <a:t>tax</a:t>
              </a:r>
              <a:r>
                <a:rPr lang="fr-CH" sz="1600" b="1" dirty="0">
                  <a:solidFill>
                    <a:srgbClr val="5C0A3A"/>
                  </a:solidFill>
                </a:rPr>
                <a:t> </a:t>
              </a:r>
              <a:r>
                <a:rPr lang="fr-CH" sz="1600" b="1" dirty="0" err="1">
                  <a:solidFill>
                    <a:srgbClr val="5C0A3A"/>
                  </a:solidFill>
                </a:rPr>
                <a:t>stamp</a:t>
              </a:r>
              <a:r>
                <a:rPr lang="fr-CH" sz="1600" b="1" dirty="0">
                  <a:solidFill>
                    <a:srgbClr val="5C0A3A"/>
                  </a:solidFill>
                </a:rPr>
                <a:t> programs can </a:t>
              </a:r>
              <a:r>
                <a:rPr lang="fr-CH" sz="1600" b="1" dirty="0" err="1">
                  <a:solidFill>
                    <a:srgbClr val="5C0A3A"/>
                  </a:solidFill>
                </a:rPr>
                <a:t>technically</a:t>
              </a:r>
              <a:r>
                <a:rPr lang="fr-CH" sz="1600" b="1" dirty="0">
                  <a:solidFill>
                    <a:srgbClr val="5C0A3A"/>
                  </a:solidFill>
                </a:rPr>
                <a:t> </a:t>
              </a:r>
              <a:r>
                <a:rPr lang="fr-CH" sz="1600" b="1" dirty="0" err="1">
                  <a:solidFill>
                    <a:srgbClr val="5C0A3A"/>
                  </a:solidFill>
                </a:rPr>
                <a:t>comply</a:t>
              </a:r>
              <a:r>
                <a:rPr lang="fr-CH" sz="1600" b="1" dirty="0">
                  <a:solidFill>
                    <a:srgbClr val="5C0A3A"/>
                  </a:solidFill>
                </a:rPr>
                <a:t> and </a:t>
              </a:r>
              <a:r>
                <a:rPr lang="fr-CH" sz="1600" b="1" dirty="0" err="1">
                  <a:solidFill>
                    <a:srgbClr val="5C0A3A"/>
                  </a:solidFill>
                </a:rPr>
                <a:t>participate</a:t>
              </a:r>
              <a:r>
                <a:rPr lang="fr-CH" sz="1600" b="1" dirty="0">
                  <a:solidFill>
                    <a:srgbClr val="5C0A3A"/>
                  </a:solidFill>
                </a:rPr>
                <a:t> in the global WHO T&amp;T </a:t>
              </a:r>
              <a:r>
                <a:rPr lang="fr-CH" sz="1600" b="1" dirty="0" err="1">
                  <a:solidFill>
                    <a:srgbClr val="5C0A3A"/>
                  </a:solidFill>
                </a:rPr>
                <a:t>regime</a:t>
              </a:r>
              <a:r>
                <a:rPr lang="fr-CH" sz="1600" b="1" dirty="0">
                  <a:solidFill>
                    <a:srgbClr val="5C0A3A"/>
                  </a:solidFill>
                </a:rPr>
                <a:t>, </a:t>
              </a:r>
              <a:r>
                <a:rPr lang="fr-CH" sz="1600" b="1" dirty="0" err="1">
                  <a:solidFill>
                    <a:srgbClr val="5C0A3A"/>
                  </a:solidFill>
                </a:rPr>
                <a:t>provided</a:t>
              </a:r>
              <a:r>
                <a:rPr lang="fr-CH" sz="1600" b="1" dirty="0">
                  <a:solidFill>
                    <a:srgbClr val="5C0A3A"/>
                  </a:solidFill>
                </a:rPr>
                <a:t> </a:t>
              </a:r>
              <a:r>
                <a:rPr lang="fr-CH" sz="1600" b="1" dirty="0" err="1">
                  <a:solidFill>
                    <a:srgbClr val="5C0A3A"/>
                  </a:solidFill>
                </a:rPr>
                <a:t>that</a:t>
              </a:r>
              <a:r>
                <a:rPr lang="fr-CH" sz="1600" b="1" dirty="0">
                  <a:solidFill>
                    <a:srgbClr val="5C0A3A"/>
                  </a:solidFill>
                </a:rPr>
                <a:t>:</a:t>
              </a:r>
            </a:p>
          </p:txBody>
        </p:sp>
      </p:grpSp>
    </p:spTree>
    <p:extLst>
      <p:ext uri="{BB962C8B-B14F-4D97-AF65-F5344CB8AC3E}">
        <p14:creationId xmlns:p14="http://schemas.microsoft.com/office/powerpoint/2010/main" val="36969021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0" y="665163"/>
            <a:ext cx="9144000" cy="649287"/>
          </a:xfrm>
          <a:ln>
            <a:noFill/>
          </a:ln>
          <a:effectLst>
            <a:outerShdw blurRad="50800" dist="38100" algn="l" rotWithShape="0">
              <a:prstClr val="black">
                <a:alpha val="40000"/>
              </a:prstClr>
            </a:outerShdw>
          </a:effectLst>
        </p:spPr>
        <p:txBody>
          <a:bodyPr lIns="0" bIns="91365" anchor="b" anchorCtr="0">
            <a:noAutofit/>
          </a:bodyPr>
          <a:lstStyle/>
          <a:p>
            <a:pPr>
              <a:lnSpc>
                <a:spcPts val="4500"/>
              </a:lnSpc>
            </a:pPr>
            <a:r>
              <a:rPr lang="en-GB" sz="4500" dirty="0">
                <a:solidFill>
                  <a:schemeClr val="bg1"/>
                </a:solidFill>
              </a:rPr>
              <a:t>Membership</a:t>
            </a:r>
          </a:p>
        </p:txBody>
      </p:sp>
      <p:sp>
        <p:nvSpPr>
          <p:cNvPr id="11" name="Text Placeholder 27"/>
          <p:cNvSpPr txBox="1">
            <a:spLocks/>
          </p:cNvSpPr>
          <p:nvPr/>
        </p:nvSpPr>
        <p:spPr>
          <a:xfrm>
            <a:off x="990600" y="1314450"/>
            <a:ext cx="7315200" cy="2571750"/>
          </a:xfrm>
          <a:prstGeom prst="rect">
            <a:avLst/>
          </a:prstGeom>
          <a:gradFill flip="none" rotWithShape="1">
            <a:gsLst>
              <a:gs pos="13000">
                <a:schemeClr val="accent1">
                  <a:shade val="30000"/>
                  <a:satMod val="115000"/>
                  <a:lumMod val="72000"/>
                </a:schemeClr>
              </a:gs>
              <a:gs pos="62000">
                <a:schemeClr val="accent1">
                  <a:shade val="67500"/>
                  <a:satMod val="115000"/>
                </a:schemeClr>
              </a:gs>
              <a:gs pos="100000">
                <a:schemeClr val="accent1">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83" rIns="0" bIns="45683" numCol="1" spcCol="0" rtlCol="0" fromWordArt="0" anchor="ctr" anchorCtr="0" forceAA="0" compatLnSpc="1">
            <a:prstTxWarp prst="textNoShape">
              <a:avLst/>
            </a:prstTxWarp>
            <a:noAutofit/>
          </a:bodyPr>
          <a:lstStyle>
            <a:defPPr>
              <a:defRPr lang="en-US"/>
            </a:defPPr>
            <a:lvl1pPr algn="ctr">
              <a:defRPr sz="2000" b="1">
                <a:solidFill>
                  <a:schemeClr val="bg2"/>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sz="3200" b="0" dirty="0">
                <a:latin typeface="Georgia" panose="02040502050405020303" pitchFamily="18" charset="0"/>
              </a:rPr>
              <a:t>Talk to us about joining ITSA</a:t>
            </a:r>
            <a:br>
              <a:rPr lang="en-GB" b="0" dirty="0"/>
            </a:br>
            <a:endParaRPr lang="en-GB" b="0" dirty="0"/>
          </a:p>
          <a:p>
            <a:r>
              <a:rPr lang="en-GB" dirty="0"/>
              <a:t>Email: info@tax-stamps.org</a:t>
            </a:r>
            <a:br>
              <a:rPr lang="en-GB" dirty="0"/>
            </a:br>
            <a:endParaRPr lang="en-GB" dirty="0"/>
          </a:p>
          <a:p>
            <a:r>
              <a:rPr lang="en-GB" dirty="0" err="1"/>
              <a:t>www.tax-stamps.org</a:t>
            </a:r>
            <a:endParaRPr lang="en-GB" dirty="0"/>
          </a:p>
        </p:txBody>
      </p:sp>
      <p:sp>
        <p:nvSpPr>
          <p:cNvPr id="4" name="Title 9">
            <a:extLst>
              <a:ext uri="{FF2B5EF4-FFF2-40B4-BE49-F238E27FC236}">
                <a16:creationId xmlns:a16="http://schemas.microsoft.com/office/drawing/2014/main" id="{A6067F2E-258A-4206-9728-D39302BA3A00}"/>
              </a:ext>
            </a:extLst>
          </p:cNvPr>
          <p:cNvSpPr txBox="1">
            <a:spLocks/>
          </p:cNvSpPr>
          <p:nvPr/>
        </p:nvSpPr>
        <p:spPr>
          <a:xfrm>
            <a:off x="-10633" y="4248150"/>
            <a:ext cx="9144000" cy="649287"/>
          </a:xfrm>
          <a:prstGeom prst="rect">
            <a:avLst/>
          </a:prstGeom>
          <a:ln>
            <a:noFill/>
          </a:ln>
          <a:effectLst>
            <a:outerShdw blurRad="50800" dist="38100" algn="l" rotWithShape="0">
              <a:prstClr val="black">
                <a:alpha val="40000"/>
              </a:prstClr>
            </a:outerShdw>
          </a:effectLst>
        </p:spPr>
        <p:txBody>
          <a:bodyPr lIns="0" tIns="45683" rIns="91365" bIns="91365" anchor="b" anchorCtr="0">
            <a:noAutofit/>
          </a:bodyPr>
          <a:lstStyle>
            <a:lvl1pPr algn="ctr" defTabSz="913629" rtl="0" eaLnBrk="1" latinLnBrk="0" hangingPunct="1">
              <a:spcBef>
                <a:spcPct val="0"/>
              </a:spcBef>
              <a:buNone/>
              <a:defRPr lang="en-GB" sz="3000" kern="1200" cap="none" baseline="0" smtClean="0">
                <a:solidFill>
                  <a:srgbClr val="B15371"/>
                </a:solidFill>
                <a:latin typeface="Georgia" panose="02040502050405020303" pitchFamily="18" charset="0"/>
                <a:ea typeface="+mj-ea"/>
                <a:cs typeface="+mj-cs"/>
              </a:defRPr>
            </a:lvl1pPr>
          </a:lstStyle>
          <a:p>
            <a:r>
              <a:rPr lang="en-US" sz="2400" dirty="0">
                <a:solidFill>
                  <a:srgbClr val="FFFF00"/>
                </a:solidFill>
              </a:rPr>
              <a:t>Associate Membership opportunity for Revenue Authorities</a:t>
            </a:r>
            <a:br>
              <a:rPr lang="en-US" sz="2400" dirty="0">
                <a:solidFill>
                  <a:srgbClr val="FFFF00"/>
                </a:solidFill>
              </a:rPr>
            </a:br>
            <a:r>
              <a:rPr lang="en-US" sz="1800" dirty="0">
                <a:solidFill>
                  <a:srgbClr val="FFFF00"/>
                </a:solidFill>
              </a:rPr>
              <a:t>(free of charge)</a:t>
            </a:r>
            <a:endParaRPr lang="en-US" sz="2400" dirty="0">
              <a:solidFill>
                <a:srgbClr val="FFFF00"/>
              </a:solidFill>
            </a:endParaRPr>
          </a:p>
        </p:txBody>
      </p:sp>
    </p:spTree>
    <p:extLst>
      <p:ext uri="{BB962C8B-B14F-4D97-AF65-F5344CB8AC3E}">
        <p14:creationId xmlns:p14="http://schemas.microsoft.com/office/powerpoint/2010/main" val="1268925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47C9F2-70B9-7682-6F4E-CD0FF707935C}"/>
              </a:ext>
            </a:extLst>
          </p:cNvPr>
          <p:cNvSpPr>
            <a:spLocks noGrp="1"/>
          </p:cNvSpPr>
          <p:nvPr>
            <p:ph type="sldNum" sz="quarter" idx="12"/>
          </p:nvPr>
        </p:nvSpPr>
        <p:spPr/>
        <p:txBody>
          <a:bodyPr/>
          <a:lstStyle/>
          <a:p>
            <a:fld id="{B8AB6F0A-7C00-4697-A717-3CF5337C9312}" type="slidenum">
              <a:rPr lang="en-GB" smtClean="0"/>
              <a:pPr/>
              <a:t>2</a:t>
            </a:fld>
            <a:endParaRPr lang="en-GB" dirty="0"/>
          </a:p>
        </p:txBody>
      </p:sp>
      <p:pic>
        <p:nvPicPr>
          <p:cNvPr id="5" name="Picture 4" descr="A screenshot of a computer&#10;&#10;Description automatically generated">
            <a:extLst>
              <a:ext uri="{FF2B5EF4-FFF2-40B4-BE49-F238E27FC236}">
                <a16:creationId xmlns:a16="http://schemas.microsoft.com/office/drawing/2014/main" id="{6F3CD45B-EC16-9D63-9C02-EB694FB11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1091" y="1732"/>
            <a:ext cx="7203783" cy="5143500"/>
          </a:xfrm>
          <a:prstGeom prst="rect">
            <a:avLst/>
          </a:prstGeom>
        </p:spPr>
      </p:pic>
      <p:sp>
        <p:nvSpPr>
          <p:cNvPr id="27" name="Title 26"/>
          <p:cNvSpPr>
            <a:spLocks noGrp="1"/>
          </p:cNvSpPr>
          <p:nvPr>
            <p:ph type="title"/>
          </p:nvPr>
        </p:nvSpPr>
        <p:spPr>
          <a:xfrm>
            <a:off x="4436831" y="400659"/>
            <a:ext cx="6229350" cy="445592"/>
          </a:xfrm>
        </p:spPr>
        <p:txBody>
          <a:bodyPr>
            <a:noAutofit/>
          </a:bodyPr>
          <a:lstStyle/>
          <a:p>
            <a:r>
              <a:rPr lang="en-GB" sz="2400" dirty="0"/>
              <a:t>28 Members</a:t>
            </a:r>
          </a:p>
        </p:txBody>
      </p:sp>
      <p:pic>
        <p:nvPicPr>
          <p:cNvPr id="4" name="Graphic 3">
            <a:extLst>
              <a:ext uri="{FF2B5EF4-FFF2-40B4-BE49-F238E27FC236}">
                <a16:creationId xmlns:a16="http://schemas.microsoft.com/office/drawing/2014/main" id="{B6A4CD9F-33CB-2BBF-C510-33D9091943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29200" y="2495550"/>
            <a:ext cx="3881120" cy="1219200"/>
          </a:xfrm>
          <a:prstGeom prst="rect">
            <a:avLst/>
          </a:prstGeom>
        </p:spPr>
      </p:pic>
      <p:pic>
        <p:nvPicPr>
          <p:cNvPr id="7" name="Picture 6" descr="A close-up of a logo&#10;&#10;Description automatically generated">
            <a:extLst>
              <a:ext uri="{FF2B5EF4-FFF2-40B4-BE49-F238E27FC236}">
                <a16:creationId xmlns:a16="http://schemas.microsoft.com/office/drawing/2014/main" id="{FFC0E0BD-4E38-BAD8-FB92-D338A03EEF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3351" y="3793452"/>
            <a:ext cx="3696969" cy="759498"/>
          </a:xfrm>
          <a:prstGeom prst="rect">
            <a:avLst/>
          </a:prstGeom>
        </p:spPr>
      </p:pic>
      <p:pic>
        <p:nvPicPr>
          <p:cNvPr id="3" name="Picture 2" descr="A blue circle with white text&#10;&#10;Description automatically generated">
            <a:extLst>
              <a:ext uri="{FF2B5EF4-FFF2-40B4-BE49-F238E27FC236}">
                <a16:creationId xmlns:a16="http://schemas.microsoft.com/office/drawing/2014/main" id="{8D2327AB-CF44-A6C5-C3D0-CFC7FB63BCA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2692" y="1077353"/>
            <a:ext cx="1892065" cy="1646797"/>
          </a:xfrm>
          <a:prstGeom prst="rect">
            <a:avLst/>
          </a:prstGeom>
        </p:spPr>
      </p:pic>
    </p:spTree>
    <p:extLst>
      <p:ext uri="{BB962C8B-B14F-4D97-AF65-F5344CB8AC3E}">
        <p14:creationId xmlns:p14="http://schemas.microsoft.com/office/powerpoint/2010/main" val="225306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Mission and Objectives</a:t>
            </a:r>
          </a:p>
        </p:txBody>
      </p:sp>
      <p:sp>
        <p:nvSpPr>
          <p:cNvPr id="6" name="Text Placeholder 5"/>
          <p:cNvSpPr>
            <a:spLocks noGrp="1"/>
          </p:cNvSpPr>
          <p:nvPr>
            <p:ph type="body" sz="quarter" idx="13"/>
          </p:nvPr>
        </p:nvSpPr>
        <p:spPr>
          <a:xfrm>
            <a:off x="381000" y="1200150"/>
            <a:ext cx="8534400" cy="3143250"/>
          </a:xfrm>
        </p:spPr>
        <p:txBody>
          <a:bodyPr>
            <a:normAutofit/>
          </a:bodyPr>
          <a:lstStyle/>
          <a:p>
            <a:pPr marL="0" indent="0">
              <a:spcAft>
                <a:spcPts val="1200"/>
              </a:spcAft>
              <a:buNone/>
            </a:pPr>
            <a:r>
              <a:rPr lang="en-US" dirty="0">
                <a:solidFill>
                  <a:schemeClr val="accent4"/>
                </a:solidFill>
              </a:rPr>
              <a:t>ITSA promotes benefits of tax stamp and secure traceability systems and advocates programme best practices by:</a:t>
            </a:r>
          </a:p>
          <a:p>
            <a:pPr marL="457200" indent="-227013"/>
            <a:r>
              <a:rPr lang="en-US" sz="2100" dirty="0">
                <a:solidFill>
                  <a:schemeClr val="accent4"/>
                </a:solidFill>
              </a:rPr>
              <a:t>Facilitating collaboration and best-practice exchange</a:t>
            </a:r>
          </a:p>
          <a:p>
            <a:pPr marL="457200" indent="-227013"/>
            <a:r>
              <a:rPr lang="en-US" sz="2100" dirty="0">
                <a:solidFill>
                  <a:schemeClr val="accent4"/>
                </a:solidFill>
              </a:rPr>
              <a:t>Developing and promoting tax stamp and traceability standards</a:t>
            </a:r>
          </a:p>
          <a:p>
            <a:pPr marL="457200" indent="-227013"/>
            <a:r>
              <a:rPr lang="en-US" sz="2100" dirty="0">
                <a:solidFill>
                  <a:schemeClr val="accent4"/>
                </a:solidFill>
              </a:rPr>
              <a:t>Educating stakeholders</a:t>
            </a:r>
          </a:p>
          <a:p>
            <a:pPr marL="457200" indent="-227013"/>
            <a:r>
              <a:rPr lang="en-US" sz="2100" dirty="0">
                <a:solidFill>
                  <a:schemeClr val="accent4"/>
                </a:solidFill>
              </a:rPr>
              <a:t>Providing common voice on benefits of tax stamp and traceability </a:t>
            </a:r>
            <a:r>
              <a:rPr lang="en-US" sz="2100" dirty="0" err="1">
                <a:solidFill>
                  <a:schemeClr val="accent4"/>
                </a:solidFill>
              </a:rPr>
              <a:t>programmes</a:t>
            </a:r>
            <a:endParaRPr lang="en-US" sz="2100" dirty="0">
              <a:solidFill>
                <a:schemeClr val="accent4"/>
              </a:solidFill>
            </a:endParaRPr>
          </a:p>
          <a:p>
            <a:endParaRPr lang="fr-CH" dirty="0">
              <a:solidFill>
                <a:schemeClr val="accent4"/>
              </a:solidFill>
            </a:endParaRPr>
          </a:p>
          <a:p>
            <a:pPr marL="0" indent="0">
              <a:buNone/>
            </a:pPr>
            <a:endParaRPr lang="en-US" dirty="0">
              <a:solidFill>
                <a:schemeClr val="accent4"/>
              </a:solidFill>
            </a:endParaRPr>
          </a:p>
          <a:p>
            <a:pPr marL="0" indent="0">
              <a:buNone/>
            </a:pPr>
            <a:endParaRPr lang="en-US" dirty="0">
              <a:solidFill>
                <a:schemeClr val="accent4"/>
              </a:solidFill>
            </a:endParaRPr>
          </a:p>
          <a:p>
            <a:endParaRPr lang="en-US" dirty="0">
              <a:solidFill>
                <a:schemeClr val="accent4"/>
              </a:solidFill>
            </a:endParaRPr>
          </a:p>
          <a:p>
            <a:endParaRPr lang="en-US" dirty="0">
              <a:solidFill>
                <a:schemeClr val="accent4"/>
              </a:solidFill>
            </a:endParaRPr>
          </a:p>
          <a:p>
            <a:endParaRPr lang="en-US" dirty="0">
              <a:solidFill>
                <a:schemeClr val="accent4"/>
              </a:solidFill>
            </a:endParaRPr>
          </a:p>
        </p:txBody>
      </p:sp>
    </p:spTree>
    <p:extLst>
      <p:ext uri="{BB962C8B-B14F-4D97-AF65-F5344CB8AC3E}">
        <p14:creationId xmlns:p14="http://schemas.microsoft.com/office/powerpoint/2010/main" val="2314183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idx="4294967295"/>
          </p:nvPr>
        </p:nvSpPr>
        <p:spPr>
          <a:xfrm>
            <a:off x="0" y="665163"/>
            <a:ext cx="9144000" cy="649287"/>
          </a:xfrm>
          <a:ln>
            <a:noFill/>
          </a:ln>
          <a:effectLst>
            <a:outerShdw blurRad="50800" dist="38100" algn="l" rotWithShape="0">
              <a:prstClr val="black">
                <a:alpha val="40000"/>
              </a:prstClr>
            </a:outerShdw>
          </a:effectLst>
        </p:spPr>
        <p:txBody>
          <a:bodyPr lIns="0" bIns="91365" anchor="b" anchorCtr="0">
            <a:noAutofit/>
          </a:bodyPr>
          <a:lstStyle/>
          <a:p>
            <a:pPr>
              <a:lnSpc>
                <a:spcPts val="4500"/>
              </a:lnSpc>
            </a:pPr>
            <a:r>
              <a:rPr lang="en-GB" sz="3600" dirty="0">
                <a:solidFill>
                  <a:schemeClr val="bg1"/>
                </a:solidFill>
              </a:rPr>
              <a:t>What is a Tax Stamp?</a:t>
            </a:r>
          </a:p>
        </p:txBody>
      </p:sp>
      <p:sp>
        <p:nvSpPr>
          <p:cNvPr id="11" name="Text Placeholder 27"/>
          <p:cNvSpPr txBox="1">
            <a:spLocks/>
          </p:cNvSpPr>
          <p:nvPr/>
        </p:nvSpPr>
        <p:spPr>
          <a:xfrm>
            <a:off x="990600" y="1504950"/>
            <a:ext cx="7315200" cy="2743200"/>
          </a:xfrm>
          <a:prstGeom prst="rect">
            <a:avLst/>
          </a:prstGeom>
          <a:gradFill flip="none" rotWithShape="1">
            <a:gsLst>
              <a:gs pos="13000">
                <a:schemeClr val="accent1">
                  <a:shade val="30000"/>
                  <a:satMod val="115000"/>
                  <a:lumMod val="72000"/>
                </a:schemeClr>
              </a:gs>
              <a:gs pos="62000">
                <a:schemeClr val="accent1">
                  <a:shade val="67500"/>
                  <a:satMod val="115000"/>
                </a:schemeClr>
              </a:gs>
              <a:gs pos="100000">
                <a:schemeClr val="accent1">
                  <a:shade val="100000"/>
                  <a:satMod val="115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ctr" anchorCtr="0" forceAA="0" compatLnSpc="1">
            <a:prstTxWarp prst="textNoShape">
              <a:avLst/>
            </a:prstTxWarp>
            <a:noAutofit/>
          </a:bodyPr>
          <a:lstStyle>
            <a:defPPr>
              <a:defRPr lang="en-US"/>
            </a:defPPr>
            <a:lvl1pPr algn="ctr">
              <a:defRPr sz="2000" b="1">
                <a:solidFill>
                  <a:schemeClr val="bg2"/>
                </a:solidFill>
                <a:latin typeface="+mj-l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ZA" dirty="0"/>
              <a:t>A visible stamp, label or mark placed on certain consumer goods to show applicable excise tax has been paid </a:t>
            </a:r>
          </a:p>
          <a:p>
            <a:pPr algn="l"/>
            <a:endParaRPr lang="en-ZA" dirty="0"/>
          </a:p>
          <a:p>
            <a:pPr algn="l"/>
            <a:r>
              <a:rPr lang="en-ZA" dirty="0"/>
              <a:t>A tool within a government’s system for collection and protection of applicable taxes</a:t>
            </a:r>
          </a:p>
          <a:p>
            <a:pPr algn="l"/>
            <a:endParaRPr lang="en-ZA" dirty="0"/>
          </a:p>
          <a:p>
            <a:pPr algn="l"/>
            <a:r>
              <a:rPr lang="en-ZA" dirty="0"/>
              <a:t>It integrates authentication and traceability features</a:t>
            </a:r>
          </a:p>
        </p:txBody>
      </p:sp>
      <p:sp>
        <p:nvSpPr>
          <p:cNvPr id="5" name="TextBox 4">
            <a:extLst>
              <a:ext uri="{FF2B5EF4-FFF2-40B4-BE49-F238E27FC236}">
                <a16:creationId xmlns:a16="http://schemas.microsoft.com/office/drawing/2014/main" id="{A30DB3E3-E0BA-4D36-9F01-581F571BB1C2}"/>
              </a:ext>
            </a:extLst>
          </p:cNvPr>
          <p:cNvSpPr txBox="1"/>
          <p:nvPr/>
        </p:nvSpPr>
        <p:spPr>
          <a:xfrm>
            <a:off x="1066800" y="4293671"/>
            <a:ext cx="4628146" cy="369332"/>
          </a:xfrm>
          <a:prstGeom prst="rect">
            <a:avLst/>
          </a:prstGeom>
          <a:noFill/>
        </p:spPr>
        <p:txBody>
          <a:bodyPr wrap="square">
            <a:spAutoFit/>
          </a:bodyPr>
          <a:lstStyle/>
          <a:p>
            <a:pPr algn="l"/>
            <a:r>
              <a:rPr lang="en-ZA" sz="1800" dirty="0">
                <a:solidFill>
                  <a:schemeClr val="bg1"/>
                </a:solidFill>
              </a:rPr>
              <a:t>ISO 22382:2018</a:t>
            </a:r>
            <a:endParaRPr lang="en-GB" sz="1800" dirty="0">
              <a:solidFill>
                <a:schemeClr val="bg1"/>
              </a:solidFill>
            </a:endParaRPr>
          </a:p>
        </p:txBody>
      </p:sp>
    </p:spTree>
    <p:extLst>
      <p:ext uri="{BB962C8B-B14F-4D97-AF65-F5344CB8AC3E}">
        <p14:creationId xmlns:p14="http://schemas.microsoft.com/office/powerpoint/2010/main" val="3770928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6" y="3790950"/>
            <a:ext cx="3009020" cy="523154"/>
          </a:xfrm>
          <a:prstGeom prst="rect">
            <a:avLst/>
          </a:prstGeom>
          <a:noFill/>
        </p:spPr>
        <p:txBody>
          <a:bodyPr wrap="none" lIns="91372" tIns="45687" rIns="91372" bIns="45687" rtlCol="0">
            <a:spAutoFit/>
          </a:bodyPr>
          <a:lstStyle/>
          <a:p>
            <a:r>
              <a:rPr lang="en-US" sz="2800" dirty="0">
                <a:solidFill>
                  <a:schemeClr val="bg1"/>
                </a:solidFill>
              </a:rPr>
              <a:t>+90 COUNTRIES</a:t>
            </a:r>
          </a:p>
        </p:txBody>
      </p:sp>
      <p:sp>
        <p:nvSpPr>
          <p:cNvPr id="4" name="TextBox 3"/>
          <p:cNvSpPr txBox="1"/>
          <p:nvPr/>
        </p:nvSpPr>
        <p:spPr>
          <a:xfrm>
            <a:off x="4572010" y="3790950"/>
            <a:ext cx="3809495" cy="523154"/>
          </a:xfrm>
          <a:prstGeom prst="rect">
            <a:avLst/>
          </a:prstGeom>
          <a:noFill/>
        </p:spPr>
        <p:txBody>
          <a:bodyPr wrap="none" lIns="91372" tIns="45687" rIns="91372" bIns="45687" rtlCol="0">
            <a:spAutoFit/>
          </a:bodyPr>
          <a:lstStyle/>
          <a:p>
            <a:r>
              <a:rPr lang="en-US" sz="2800" dirty="0">
                <a:solidFill>
                  <a:srgbClr val="FFFFFF"/>
                </a:solidFill>
              </a:rPr>
              <a:t>120 BILLION STAMPS</a:t>
            </a:r>
          </a:p>
        </p:txBody>
      </p:sp>
      <p:pic>
        <p:nvPicPr>
          <p:cNvPr id="2050" name="Picture 2">
            <a:extLst>
              <a:ext uri="{FF2B5EF4-FFF2-40B4-BE49-F238E27FC236}">
                <a16:creationId xmlns:a16="http://schemas.microsoft.com/office/drawing/2014/main" id="{42E7AE6A-AF95-4446-BCC4-1EAD827A67BD}"/>
              </a:ext>
              <a:ext uri="{C183D7F6-B498-43B3-948B-1728B52AA6E4}">
                <adec:decorative xmlns:adec="http://schemas.microsoft.com/office/drawing/2017/decorative" val="1"/>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6600" y="1821462"/>
            <a:ext cx="1652856" cy="16925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90C4892-4904-49B8-A047-C01B648D9377}"/>
              </a:ext>
            </a:extLst>
          </p:cNvPr>
          <p:cNvSpPr txBox="1"/>
          <p:nvPr/>
        </p:nvSpPr>
        <p:spPr>
          <a:xfrm>
            <a:off x="1447800" y="971550"/>
            <a:ext cx="5835470" cy="646264"/>
          </a:xfrm>
          <a:prstGeom prst="rect">
            <a:avLst/>
          </a:prstGeom>
          <a:noFill/>
        </p:spPr>
        <p:txBody>
          <a:bodyPr wrap="square" lIns="91372" tIns="45687" rIns="91372" bIns="45687" rtlCol="0">
            <a:spAutoFit/>
          </a:bodyPr>
          <a:lstStyle/>
          <a:p>
            <a:pPr algn="ctr"/>
            <a:r>
              <a:rPr lang="en-US" dirty="0">
                <a:solidFill>
                  <a:srgbClr val="FFFFFF"/>
                </a:solidFill>
              </a:rPr>
              <a:t>Currently the world’s most widespread and successful mechanism to fight illicit trade</a:t>
            </a:r>
          </a:p>
        </p:txBody>
      </p:sp>
    </p:spTree>
    <p:extLst>
      <p:ext uri="{BB962C8B-B14F-4D97-AF65-F5344CB8AC3E}">
        <p14:creationId xmlns:p14="http://schemas.microsoft.com/office/powerpoint/2010/main" val="3621297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WHO – FCTC Protocol</a:t>
            </a:r>
          </a:p>
        </p:txBody>
      </p:sp>
      <p:pic>
        <p:nvPicPr>
          <p:cNvPr id="7" name="Picture 2">
            <a:extLst>
              <a:ext uri="{FF2B5EF4-FFF2-40B4-BE49-F238E27FC236}">
                <a16:creationId xmlns:a16="http://schemas.microsoft.com/office/drawing/2014/main" id="{747B5EDD-3FFA-4B36-A3DE-05B4E40493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54" y="1200150"/>
            <a:ext cx="3799397" cy="15297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669D73B6-5DEB-4A3D-89D2-D7D45227D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200150"/>
            <a:ext cx="3631700" cy="15290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16188AAA-B651-4EA1-9FDB-DA7824F017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8800" y="3028950"/>
            <a:ext cx="5286947" cy="1195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761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WHO – FCTC Protocol</a:t>
            </a:r>
          </a:p>
        </p:txBody>
      </p:sp>
      <p:sp>
        <p:nvSpPr>
          <p:cNvPr id="6" name="Text Placeholder 5">
            <a:extLst>
              <a:ext uri="{FF2B5EF4-FFF2-40B4-BE49-F238E27FC236}">
                <a16:creationId xmlns:a16="http://schemas.microsoft.com/office/drawing/2014/main" id="{5FC9C10D-1209-4BF5-B115-20F2CC307D9C}"/>
              </a:ext>
            </a:extLst>
          </p:cNvPr>
          <p:cNvSpPr>
            <a:spLocks noGrp="1"/>
          </p:cNvSpPr>
          <p:nvPr>
            <p:ph type="body" sz="quarter" idx="13"/>
          </p:nvPr>
        </p:nvSpPr>
        <p:spPr>
          <a:xfrm>
            <a:off x="381000" y="1200150"/>
            <a:ext cx="8534400" cy="3143250"/>
          </a:xfrm>
        </p:spPr>
        <p:txBody>
          <a:bodyPr>
            <a:normAutofit/>
          </a:bodyPr>
          <a:lstStyle/>
          <a:p>
            <a:pPr>
              <a:spcBef>
                <a:spcPts val="600"/>
              </a:spcBef>
              <a:spcAft>
                <a:spcPts val="1200"/>
              </a:spcAft>
            </a:pPr>
            <a:r>
              <a:rPr lang="en-US" sz="1800" dirty="0">
                <a:solidFill>
                  <a:schemeClr val="accent4"/>
                </a:solidFill>
              </a:rPr>
              <a:t>Deadline for implementation of the T&amp;T regime: </a:t>
            </a:r>
            <a:r>
              <a:rPr lang="en-US" sz="1800" b="1" dirty="0">
                <a:solidFill>
                  <a:schemeClr val="accent4"/>
                </a:solidFill>
              </a:rPr>
              <a:t>Sep. 2023</a:t>
            </a:r>
          </a:p>
          <a:p>
            <a:pPr>
              <a:spcBef>
                <a:spcPts val="600"/>
              </a:spcBef>
              <a:spcAft>
                <a:spcPts val="1200"/>
              </a:spcAft>
            </a:pPr>
            <a:r>
              <a:rPr lang="en-US" sz="1800" dirty="0">
                <a:solidFill>
                  <a:schemeClr val="accent4"/>
                </a:solidFill>
              </a:rPr>
              <a:t>Number of parties (ratifications): </a:t>
            </a:r>
            <a:r>
              <a:rPr lang="en-US" sz="1800" b="1" dirty="0">
                <a:solidFill>
                  <a:schemeClr val="accent4"/>
                </a:solidFill>
              </a:rPr>
              <a:t>68</a:t>
            </a:r>
          </a:p>
          <a:p>
            <a:pPr>
              <a:spcBef>
                <a:spcPts val="600"/>
              </a:spcBef>
              <a:spcAft>
                <a:spcPts val="1200"/>
              </a:spcAft>
            </a:pPr>
            <a:r>
              <a:rPr lang="en-US" sz="1800" dirty="0">
                <a:solidFill>
                  <a:schemeClr val="accent4"/>
                </a:solidFill>
              </a:rPr>
              <a:t>Additional countries that have signed the FCTC convention: </a:t>
            </a:r>
            <a:r>
              <a:rPr lang="en-US" sz="1800" b="1" dirty="0">
                <a:solidFill>
                  <a:schemeClr val="accent4"/>
                </a:solidFill>
              </a:rPr>
              <a:t>168</a:t>
            </a:r>
            <a:r>
              <a:rPr lang="en-US" sz="1800" dirty="0">
                <a:solidFill>
                  <a:schemeClr val="accent4"/>
                </a:solidFill>
              </a:rPr>
              <a:t> </a:t>
            </a:r>
            <a:br>
              <a:rPr lang="en-US" sz="1800" dirty="0">
                <a:solidFill>
                  <a:schemeClr val="accent4"/>
                </a:solidFill>
              </a:rPr>
            </a:br>
            <a:r>
              <a:rPr lang="en-US" sz="1800" dirty="0">
                <a:solidFill>
                  <a:schemeClr val="accent4"/>
                </a:solidFill>
              </a:rPr>
              <a:t>(Convention requires each party to consider, as appropriate, developing a practical tracking and tracing regime)  </a:t>
            </a:r>
            <a:endParaRPr lang="en-US" sz="1800" dirty="0">
              <a:solidFill>
                <a:schemeClr val="accent4"/>
              </a:solidFill>
              <a:highlight>
                <a:srgbClr val="FFFF00"/>
              </a:highlight>
            </a:endParaRPr>
          </a:p>
          <a:p>
            <a:pPr>
              <a:spcBef>
                <a:spcPts val="600"/>
              </a:spcBef>
              <a:spcAft>
                <a:spcPts val="1200"/>
              </a:spcAft>
            </a:pPr>
            <a:r>
              <a:rPr lang="en-US" sz="1800" dirty="0">
                <a:solidFill>
                  <a:schemeClr val="accent4"/>
                </a:solidFill>
              </a:rPr>
              <a:t>Many of the parties and signatories are already running tax stamp programs for tobacco products, hence the key questions:</a:t>
            </a:r>
          </a:p>
        </p:txBody>
      </p:sp>
      <p:sp>
        <p:nvSpPr>
          <p:cNvPr id="7" name="TextBox 6">
            <a:extLst>
              <a:ext uri="{FF2B5EF4-FFF2-40B4-BE49-F238E27FC236}">
                <a16:creationId xmlns:a16="http://schemas.microsoft.com/office/drawing/2014/main" id="{80994635-25FB-4EB7-AE6B-3DB0498F06CC}"/>
              </a:ext>
            </a:extLst>
          </p:cNvPr>
          <p:cNvSpPr txBox="1"/>
          <p:nvPr/>
        </p:nvSpPr>
        <p:spPr>
          <a:xfrm>
            <a:off x="646348" y="4060963"/>
            <a:ext cx="7811852" cy="707886"/>
          </a:xfrm>
          <a:prstGeom prst="rect">
            <a:avLst/>
          </a:prstGeom>
          <a:noFill/>
        </p:spPr>
        <p:txBody>
          <a:bodyPr wrap="square">
            <a:spAutoFit/>
          </a:bodyPr>
          <a:lstStyle/>
          <a:p>
            <a:pPr algn="ctr"/>
            <a:r>
              <a:rPr lang="en-US" sz="2000" b="1" dirty="0">
                <a:solidFill>
                  <a:schemeClr val="accent4"/>
                </a:solidFill>
              </a:rPr>
              <a:t>Can existing tax stamp programs “comply” with the Protocol? What is required?</a:t>
            </a:r>
            <a:endParaRPr lang="en-US" sz="2000" b="1" dirty="0"/>
          </a:p>
        </p:txBody>
      </p:sp>
    </p:spTree>
    <p:extLst>
      <p:ext uri="{BB962C8B-B14F-4D97-AF65-F5344CB8AC3E}">
        <p14:creationId xmlns:p14="http://schemas.microsoft.com/office/powerpoint/2010/main" val="1422846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AC6B-36A4-4B85-9FD7-088B79DDAD17}"/>
              </a:ext>
            </a:extLst>
          </p:cNvPr>
          <p:cNvSpPr>
            <a:spLocks noGrp="1"/>
          </p:cNvSpPr>
          <p:nvPr>
            <p:ph type="title"/>
          </p:nvPr>
        </p:nvSpPr>
        <p:spPr/>
        <p:txBody>
          <a:bodyPr>
            <a:normAutofit fontScale="90000"/>
          </a:bodyPr>
          <a:lstStyle/>
          <a:p>
            <a:r>
              <a:rPr lang="en-US" dirty="0"/>
              <a:t>Guidelines: ITSA Blueprint</a:t>
            </a:r>
            <a:endParaRPr lang="LID4096" dirty="0"/>
          </a:p>
        </p:txBody>
      </p:sp>
      <p:pic>
        <p:nvPicPr>
          <p:cNvPr id="4" name="Picture 3">
            <a:extLst>
              <a:ext uri="{FF2B5EF4-FFF2-40B4-BE49-F238E27FC236}">
                <a16:creationId xmlns:a16="http://schemas.microsoft.com/office/drawing/2014/main" id="{4A5F54D2-EB85-46EB-B202-CDDCDD1CDA39}"/>
              </a:ext>
            </a:extLst>
          </p:cNvPr>
          <p:cNvPicPr>
            <a:picLocks noChangeAspect="1"/>
          </p:cNvPicPr>
          <p:nvPr/>
        </p:nvPicPr>
        <p:blipFill rotWithShape="1">
          <a:blip r:embed="rId3"/>
          <a:srcRect b="22963"/>
          <a:stretch/>
        </p:blipFill>
        <p:spPr>
          <a:xfrm>
            <a:off x="685800" y="947254"/>
            <a:ext cx="3633328" cy="3962400"/>
          </a:xfrm>
          <a:prstGeom prst="rect">
            <a:avLst/>
          </a:prstGeom>
        </p:spPr>
      </p:pic>
      <p:sp>
        <p:nvSpPr>
          <p:cNvPr id="3" name="TextBox 2">
            <a:extLst>
              <a:ext uri="{FF2B5EF4-FFF2-40B4-BE49-F238E27FC236}">
                <a16:creationId xmlns:a16="http://schemas.microsoft.com/office/drawing/2014/main" id="{85AFE113-4FE2-444F-8DA6-5978C9E96D80}"/>
              </a:ext>
            </a:extLst>
          </p:cNvPr>
          <p:cNvSpPr txBox="1"/>
          <p:nvPr/>
        </p:nvSpPr>
        <p:spPr>
          <a:xfrm>
            <a:off x="4846915" y="2190750"/>
            <a:ext cx="3733800" cy="1477328"/>
          </a:xfrm>
          <a:prstGeom prst="rect">
            <a:avLst/>
          </a:prstGeom>
          <a:noFill/>
        </p:spPr>
        <p:txBody>
          <a:bodyPr wrap="square" rtlCol="0">
            <a:spAutoFit/>
          </a:bodyPr>
          <a:lstStyle/>
          <a:p>
            <a:r>
              <a:rPr lang="en-US" dirty="0">
                <a:solidFill>
                  <a:schemeClr val="accent2">
                    <a:lumMod val="75000"/>
                  </a:schemeClr>
                </a:solidFill>
              </a:rPr>
              <a:t>Available on the ITSA web site at:</a:t>
            </a:r>
          </a:p>
          <a:p>
            <a:pPr algn="ctr"/>
            <a:r>
              <a:rPr lang="en-GB" dirty="0">
                <a:hlinkClick r:id="rId4"/>
              </a:rPr>
              <a:t>https://www.tax-stamps.org/news-article/proposal-for-an-fctc-protocol-compliant-tobacco-control-system-blue-print</a:t>
            </a:r>
            <a:endParaRPr lang="en-GB" dirty="0"/>
          </a:p>
        </p:txBody>
      </p:sp>
      <p:sp>
        <p:nvSpPr>
          <p:cNvPr id="5" name="TextBox 4">
            <a:extLst>
              <a:ext uri="{FF2B5EF4-FFF2-40B4-BE49-F238E27FC236}">
                <a16:creationId xmlns:a16="http://schemas.microsoft.com/office/drawing/2014/main" id="{2F598551-3316-41C0-B5AE-E405AEF233E3}"/>
              </a:ext>
            </a:extLst>
          </p:cNvPr>
          <p:cNvSpPr txBox="1"/>
          <p:nvPr/>
        </p:nvSpPr>
        <p:spPr>
          <a:xfrm>
            <a:off x="5075554" y="4019550"/>
            <a:ext cx="3498073" cy="307777"/>
          </a:xfrm>
          <a:prstGeom prst="rect">
            <a:avLst/>
          </a:prstGeom>
          <a:solidFill>
            <a:srgbClr val="F0F0F0"/>
          </a:solidFill>
          <a:effectLst>
            <a:outerShdw blurRad="50800" dist="38100" dir="2700000" algn="tl" rotWithShape="0">
              <a:prstClr val="black">
                <a:alpha val="40000"/>
              </a:prstClr>
            </a:outerShdw>
          </a:effectLst>
        </p:spPr>
        <p:txBody>
          <a:bodyPr wrap="none" rtlCol="0">
            <a:spAutoFit/>
          </a:bodyPr>
          <a:lstStyle/>
          <a:p>
            <a:pPr algn="ctr"/>
            <a:r>
              <a:rPr lang="en-US" sz="1400" dirty="0"/>
              <a:t>Discussed at the 2022 workshop in Malta </a:t>
            </a:r>
          </a:p>
        </p:txBody>
      </p:sp>
    </p:spTree>
    <p:extLst>
      <p:ext uri="{BB962C8B-B14F-4D97-AF65-F5344CB8AC3E}">
        <p14:creationId xmlns:p14="http://schemas.microsoft.com/office/powerpoint/2010/main" val="4251904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Tobacco Control System Blueprint Key Points</a:t>
            </a:r>
          </a:p>
        </p:txBody>
      </p:sp>
      <p:sp>
        <p:nvSpPr>
          <p:cNvPr id="3" name="Text Placeholder 2">
            <a:extLst>
              <a:ext uri="{FF2B5EF4-FFF2-40B4-BE49-F238E27FC236}">
                <a16:creationId xmlns:a16="http://schemas.microsoft.com/office/drawing/2014/main" id="{5B6A0563-84F9-4781-896D-4D59BC407206}"/>
              </a:ext>
            </a:extLst>
          </p:cNvPr>
          <p:cNvSpPr>
            <a:spLocks noGrp="1"/>
          </p:cNvSpPr>
          <p:nvPr>
            <p:ph type="body" sz="quarter" idx="13"/>
          </p:nvPr>
        </p:nvSpPr>
        <p:spPr>
          <a:xfrm>
            <a:off x="1371600" y="1123950"/>
            <a:ext cx="7351948" cy="3143250"/>
          </a:xfrm>
        </p:spPr>
        <p:txBody>
          <a:bodyPr>
            <a:normAutofit/>
          </a:bodyPr>
          <a:lstStyle/>
          <a:p>
            <a:pPr>
              <a:spcBef>
                <a:spcPts val="0"/>
              </a:spcBef>
              <a:spcAft>
                <a:spcPts val="600"/>
              </a:spcAft>
            </a:pPr>
            <a:r>
              <a:rPr lang="en-US" sz="1700" dirty="0">
                <a:solidFill>
                  <a:schemeClr val="accent4"/>
                </a:solidFill>
              </a:rPr>
              <a:t>Tax stamp design</a:t>
            </a:r>
          </a:p>
          <a:p>
            <a:pPr>
              <a:spcBef>
                <a:spcPts val="0"/>
              </a:spcBef>
              <a:spcAft>
                <a:spcPts val="600"/>
              </a:spcAft>
            </a:pPr>
            <a:r>
              <a:rPr lang="en-US" sz="1700" dirty="0">
                <a:solidFill>
                  <a:schemeClr val="accent4"/>
                </a:solidFill>
              </a:rPr>
              <a:t>Database</a:t>
            </a:r>
          </a:p>
          <a:p>
            <a:pPr>
              <a:spcBef>
                <a:spcPts val="0"/>
              </a:spcBef>
              <a:spcAft>
                <a:spcPts val="600"/>
              </a:spcAft>
            </a:pPr>
            <a:r>
              <a:rPr lang="en-US" sz="1700" dirty="0">
                <a:solidFill>
                  <a:schemeClr val="accent4"/>
                </a:solidFill>
              </a:rPr>
              <a:t>Marking of export products</a:t>
            </a:r>
          </a:p>
          <a:p>
            <a:pPr>
              <a:spcBef>
                <a:spcPts val="0"/>
              </a:spcBef>
              <a:spcAft>
                <a:spcPts val="600"/>
              </a:spcAft>
            </a:pPr>
            <a:r>
              <a:rPr lang="en-US" sz="1700" dirty="0">
                <a:solidFill>
                  <a:schemeClr val="accent4"/>
                </a:solidFill>
              </a:rPr>
              <a:t>Applicable standards for Unique IDs</a:t>
            </a:r>
          </a:p>
          <a:p>
            <a:pPr>
              <a:spcBef>
                <a:spcPts val="0"/>
              </a:spcBef>
              <a:spcAft>
                <a:spcPts val="600"/>
              </a:spcAft>
            </a:pPr>
            <a:r>
              <a:rPr lang="en-US" sz="1700" dirty="0">
                <a:solidFill>
                  <a:schemeClr val="accent4"/>
                </a:solidFill>
              </a:rPr>
              <a:t>Production monitoring </a:t>
            </a:r>
          </a:p>
          <a:p>
            <a:pPr>
              <a:spcBef>
                <a:spcPts val="0"/>
              </a:spcBef>
              <a:spcAft>
                <a:spcPts val="600"/>
              </a:spcAft>
            </a:pPr>
            <a:r>
              <a:rPr lang="en-US" sz="1700" dirty="0">
                <a:solidFill>
                  <a:schemeClr val="accent4"/>
                </a:solidFill>
              </a:rPr>
              <a:t>Acceptable roles for tobacco industry</a:t>
            </a:r>
          </a:p>
          <a:p>
            <a:pPr>
              <a:spcBef>
                <a:spcPts val="0"/>
              </a:spcBef>
              <a:spcAft>
                <a:spcPts val="600"/>
              </a:spcAft>
            </a:pPr>
            <a:r>
              <a:rPr lang="en-US" sz="1700" dirty="0">
                <a:solidFill>
                  <a:schemeClr val="accent4"/>
                </a:solidFill>
              </a:rPr>
              <a:t>Reporting of logistics information</a:t>
            </a:r>
          </a:p>
          <a:p>
            <a:pPr>
              <a:spcBef>
                <a:spcPts val="0"/>
              </a:spcBef>
              <a:spcAft>
                <a:spcPts val="600"/>
              </a:spcAft>
            </a:pPr>
            <a:r>
              <a:rPr lang="en-US" sz="1700" dirty="0">
                <a:solidFill>
                  <a:schemeClr val="accent4"/>
                </a:solidFill>
              </a:rPr>
              <a:t>Enforcement programme</a:t>
            </a:r>
          </a:p>
          <a:p>
            <a:pPr>
              <a:spcBef>
                <a:spcPts val="0"/>
              </a:spcBef>
              <a:spcAft>
                <a:spcPts val="600"/>
              </a:spcAft>
            </a:pPr>
            <a:r>
              <a:rPr lang="en-US" sz="1700" dirty="0">
                <a:solidFill>
                  <a:schemeClr val="accent4"/>
                </a:solidFill>
              </a:rPr>
              <a:t>Global Information Sharing Focal Point </a:t>
            </a:r>
          </a:p>
          <a:p>
            <a:pPr marL="0" indent="0">
              <a:spcBef>
                <a:spcPts val="0"/>
              </a:spcBef>
              <a:buNone/>
            </a:pPr>
            <a:endParaRPr lang="en-US" sz="2000" dirty="0">
              <a:solidFill>
                <a:schemeClr val="accent4"/>
              </a:solidFill>
            </a:endParaRPr>
          </a:p>
          <a:p>
            <a:endParaRPr lang="en-GB" sz="2000" dirty="0">
              <a:solidFill>
                <a:schemeClr val="accent4"/>
              </a:solidFill>
            </a:endParaRPr>
          </a:p>
        </p:txBody>
      </p:sp>
    </p:spTree>
    <p:extLst>
      <p:ext uri="{BB962C8B-B14F-4D97-AF65-F5344CB8AC3E}">
        <p14:creationId xmlns:p14="http://schemas.microsoft.com/office/powerpoint/2010/main" val="3926109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TSA WCO IT Conference 2016">
  <a:themeElements>
    <a:clrScheme name="ITSA">
      <a:dk1>
        <a:srgbClr val="666666"/>
      </a:dk1>
      <a:lt1>
        <a:sysClr val="window" lastClr="FFFFFF"/>
      </a:lt1>
      <a:dk2>
        <a:srgbClr val="888888"/>
      </a:dk2>
      <a:lt2>
        <a:srgbClr val="F0F0F0"/>
      </a:lt2>
      <a:accent1>
        <a:srgbClr val="B15371"/>
      </a:accent1>
      <a:accent2>
        <a:srgbClr val="B50061"/>
      </a:accent2>
      <a:accent3>
        <a:srgbClr val="888888"/>
      </a:accent3>
      <a:accent4>
        <a:srgbClr val="5C0A3A"/>
      </a:accent4>
      <a:accent5>
        <a:srgbClr val="803C51"/>
      </a:accent5>
      <a:accent6>
        <a:srgbClr val="B15371"/>
      </a:accent6>
      <a:hlink>
        <a:srgbClr val="B50061"/>
      </a:hlink>
      <a:folHlink>
        <a:srgbClr val="B15371"/>
      </a:folHlink>
    </a:clrScheme>
    <a:fontScheme name="Reconnaissance">
      <a:majorFont>
        <a:latin typeface="Arial"/>
        <a:ea typeface=""/>
        <a:cs typeface=""/>
      </a:majorFont>
      <a:minorFont>
        <a:latin typeface="Arial"/>
        <a:ea typeface=""/>
        <a:cs typeface=""/>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CF8B2EF10FC3498D5CEA07B42F93B3" ma:contentTypeVersion="2" ma:contentTypeDescription="Create a new document." ma:contentTypeScope="" ma:versionID="c10e1c97c21021a26be3c491751afbe0">
  <xsd:schema xmlns:xsd="http://www.w3.org/2001/XMLSchema" xmlns:xs="http://www.w3.org/2001/XMLSchema" xmlns:p="http://schemas.microsoft.com/office/2006/metadata/properties" xmlns:ns2="bc3fc9c6-f598-4eb8-a326-b83d86a54449" targetNamespace="http://schemas.microsoft.com/office/2006/metadata/properties" ma:root="true" ma:fieldsID="557896b04ee8395c0e9b431100cfa2d3" ns2:_="">
    <xsd:import namespace="bc3fc9c6-f598-4eb8-a326-b83d86a5444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3fc9c6-f598-4eb8-a326-b83d86a544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3E125C-D31A-4A67-99C4-817566C16C55}">
  <ds:schemaRefs>
    <ds:schemaRef ds:uri="http://schemas.microsoft.com/office/infopath/2007/PartnerControls"/>
    <ds:schemaRef ds:uri="bc3fc9c6-f598-4eb8-a326-b83d86a54449"/>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E0F38890-0801-4BBA-A46D-903AD58070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3fc9c6-f598-4eb8-a326-b83d86a544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B6DED4-6E9A-417D-8946-A7B2CA1BAC73}">
  <ds:schemaRefs>
    <ds:schemaRef ds:uri="http://schemas.microsoft.com/sharepoint/v3/contenttype/forms"/>
  </ds:schemaRefs>
</ds:datastoreItem>
</file>

<file path=docMetadata/LabelInfo.xml><?xml version="1.0" encoding="utf-8"?>
<clbl:labelList xmlns:clbl="http://schemas.microsoft.com/office/2020/mipLabelMetadata">
  <clbl:label id="{2daaf5d3-ddc7-4bb3-aa60-2658066f8060}" enabled="1" method="Privileged" siteId="{f1039173-aed6-49bc-98b0-0b210c8ea140}" removed="0"/>
</clbl:labelList>
</file>

<file path=docProps/app.xml><?xml version="1.0" encoding="utf-8"?>
<Properties xmlns="http://schemas.openxmlformats.org/officeDocument/2006/extended-properties" xmlns:vt="http://schemas.openxmlformats.org/officeDocument/2006/docPropsVTypes">
  <Template/>
  <TotalTime>23492</TotalTime>
  <Words>1166</Words>
  <Application>Microsoft Office PowerPoint</Application>
  <PresentationFormat>On-screen Show (16:9)</PresentationFormat>
  <Paragraphs>146</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Frutiger 45 Light</vt:lpstr>
      <vt:lpstr>Georgia</vt:lpstr>
      <vt:lpstr>ITSA WCO IT Conference 2016</vt:lpstr>
      <vt:lpstr>Implementing the FCTC Protocol</vt:lpstr>
      <vt:lpstr>28 Members</vt:lpstr>
      <vt:lpstr>Mission and Objectives</vt:lpstr>
      <vt:lpstr>What is a Tax Stamp?</vt:lpstr>
      <vt:lpstr>PowerPoint Presentation</vt:lpstr>
      <vt:lpstr>WHO – FCTC Protocol</vt:lpstr>
      <vt:lpstr>WHO – FCTC Protocol</vt:lpstr>
      <vt:lpstr>Guidelines: ITSA Blueprint</vt:lpstr>
      <vt:lpstr>Tobacco Control System Blueprint Key Points</vt:lpstr>
      <vt:lpstr>Global Information Sharing Focal Point (GSP) </vt:lpstr>
      <vt:lpstr>Working Group on T&amp;T systems, including GSP</vt:lpstr>
      <vt:lpstr>Example of how it can work with existing tax stamp programs (1 of 2)</vt:lpstr>
      <vt:lpstr>Example of how it can work with existing tax stamp programs (1 of 2)</vt:lpstr>
      <vt:lpstr>Example of how it can work with existing tax stamp programs (2 of 2)</vt:lpstr>
      <vt:lpstr>Example of how it can work with existing tax stamp programs (2 of 2)</vt:lpstr>
      <vt:lpstr>Key takeaways for existing tax stamp programs</vt:lpstr>
      <vt:lpstr>Membership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ITSA Template</dc:title>
  <dc:subject/>
  <dc:creator>Milanese, Ruggero</dc:creator>
  <cp:keywords/>
  <dc:description/>
  <cp:lastModifiedBy>Edward Alaszewski</cp:lastModifiedBy>
  <cp:revision>1521</cp:revision>
  <cp:lastPrinted>2020-07-20T13:59:46Z</cp:lastPrinted>
  <dcterms:created xsi:type="dcterms:W3CDTF">2013-05-01T19:52:16Z</dcterms:created>
  <dcterms:modified xsi:type="dcterms:W3CDTF">2023-11-07T15:22:45Z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71b2803a-9f53-4a36-bf42-e9e58a69f66b</vt:lpwstr>
  </property>
  <property fmtid="{D5CDD505-2E9C-101B-9397-08002B2CF9AE}" pid="3" name="Classification">
    <vt:lpwstr>Internal</vt:lpwstr>
  </property>
  <property fmtid="{D5CDD505-2E9C-101B-9397-08002B2CF9AE}" pid="4" name="ContentTypeId">
    <vt:lpwstr>0x010100FECF8B2EF10FC3498D5CEA07B42F93B3</vt:lpwstr>
  </property>
  <property fmtid="{D5CDD505-2E9C-101B-9397-08002B2CF9AE}" pid="5" name="MSIP_Label_2daaf5d3-ddc7-4bb3-aa60-2658066f8060_Enabled">
    <vt:lpwstr>true</vt:lpwstr>
  </property>
  <property fmtid="{D5CDD505-2E9C-101B-9397-08002B2CF9AE}" pid="6" name="MSIP_Label_2daaf5d3-ddc7-4bb3-aa60-2658066f8060_SetDate">
    <vt:lpwstr>2023-08-09T13:03:57Z</vt:lpwstr>
  </property>
  <property fmtid="{D5CDD505-2E9C-101B-9397-08002B2CF9AE}" pid="7" name="MSIP_Label_2daaf5d3-ddc7-4bb3-aa60-2658066f8060_Method">
    <vt:lpwstr>Standard</vt:lpwstr>
  </property>
  <property fmtid="{D5CDD505-2E9C-101B-9397-08002B2CF9AE}" pid="8" name="MSIP_Label_2daaf5d3-ddc7-4bb3-aa60-2658066f8060_Name">
    <vt:lpwstr>2daaf5d3-ddc7-4bb3-aa60-2658066f8060</vt:lpwstr>
  </property>
  <property fmtid="{D5CDD505-2E9C-101B-9397-08002B2CF9AE}" pid="9" name="MSIP_Label_2daaf5d3-ddc7-4bb3-aa60-2658066f8060_SiteId">
    <vt:lpwstr>f1039173-aed6-49bc-98b0-0b210c8ea140</vt:lpwstr>
  </property>
  <property fmtid="{D5CDD505-2E9C-101B-9397-08002B2CF9AE}" pid="10" name="MSIP_Label_2daaf5d3-ddc7-4bb3-aa60-2658066f8060_ActionId">
    <vt:lpwstr/>
  </property>
  <property fmtid="{D5CDD505-2E9C-101B-9397-08002B2CF9AE}" pid="11" name="MSIP_Label_2daaf5d3-ddc7-4bb3-aa60-2658066f8060_ContentBits">
    <vt:lpwstr>0</vt:lpwstr>
  </property>
</Properties>
</file>